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8" r:id="rId1"/>
  </p:sldMasterIdLst>
  <p:notesMasterIdLst>
    <p:notesMasterId r:id="rId12"/>
  </p:notesMasterIdLst>
  <p:sldIdLst>
    <p:sldId id="268" r:id="rId2"/>
    <p:sldId id="258" r:id="rId3"/>
    <p:sldId id="257" r:id="rId4"/>
    <p:sldId id="263" r:id="rId5"/>
    <p:sldId id="262" r:id="rId6"/>
    <p:sldId id="261" r:id="rId7"/>
    <p:sldId id="264" r:id="rId8"/>
    <p:sldId id="265" r:id="rId9"/>
    <p:sldId id="266" r:id="rId10"/>
    <p:sldId id="267" r:id="rId11"/>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1306"/>
    <a:srgbClr val="EDF0C6"/>
    <a:srgbClr val="FAFCFD"/>
    <a:srgbClr val="663300"/>
    <a:srgbClr val="1C0417"/>
    <a:srgbClr val="151709"/>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512" autoAdjust="0"/>
    <p:restoredTop sz="94660"/>
  </p:normalViewPr>
  <p:slideViewPr>
    <p:cSldViewPr snapToGrid="0">
      <p:cViewPr varScale="1">
        <p:scale>
          <a:sx n="64" d="100"/>
          <a:sy n="64" d="100"/>
        </p:scale>
        <p:origin x="-652" y="-7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C2EF3A20-DFE9-4DA2-9103-2A51BE769E5D}" type="datetimeFigureOut">
              <a:rPr lang="it-IT" smtClean="0"/>
              <a:t>26/08/2024</a:t>
            </a:fld>
            <a:endParaRPr lang="it-IT"/>
          </a:p>
        </p:txBody>
      </p:sp>
      <p:sp>
        <p:nvSpPr>
          <p:cNvPr id="4" name="Segnaposto immagine diapositiva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885F0B3C-6138-4D3F-BC7F-C61175880FEA}" type="slidenum">
              <a:rPr lang="it-IT" smtClean="0"/>
              <a:t>‹N›</a:t>
            </a:fld>
            <a:endParaRPr lang="it-IT"/>
          </a:p>
        </p:txBody>
      </p:sp>
    </p:spTree>
    <p:extLst>
      <p:ext uri="{BB962C8B-B14F-4D97-AF65-F5344CB8AC3E}">
        <p14:creationId xmlns:p14="http://schemas.microsoft.com/office/powerpoint/2010/main" val="1471693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885F0B3C-6138-4D3F-BC7F-C61175880FEA}" type="slidenum">
              <a:rPr lang="it-IT" smtClean="0"/>
              <a:t>7</a:t>
            </a:fld>
            <a:endParaRPr lang="it-IT"/>
          </a:p>
        </p:txBody>
      </p:sp>
    </p:spTree>
    <p:extLst>
      <p:ext uri="{BB962C8B-B14F-4D97-AF65-F5344CB8AC3E}">
        <p14:creationId xmlns:p14="http://schemas.microsoft.com/office/powerpoint/2010/main" val="10095641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8" name="Rectangle 7"/>
          <p:cNvSpPr/>
          <p:nvPr/>
        </p:nvSpPr>
        <p:spPr>
          <a:xfrm>
            <a:off x="1036320" y="0"/>
            <a:ext cx="100584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016000" y="3200400"/>
            <a:ext cx="10058400" cy="1524000"/>
          </a:xfrm>
        </p:spPr>
        <p:txBody>
          <a:bodyPr>
            <a:noAutofit/>
          </a:bodyPr>
          <a:lstStyle>
            <a:lvl1pPr>
              <a:defRPr sz="8000"/>
            </a:lvl1pPr>
          </a:lstStyle>
          <a:p>
            <a:r>
              <a:rPr lang="it-IT" smtClean="0"/>
              <a:t>Fare clic per modificare lo stile del titolo</a:t>
            </a:r>
            <a:endParaRPr lang="en-US" dirty="0"/>
          </a:p>
        </p:txBody>
      </p:sp>
      <p:sp>
        <p:nvSpPr>
          <p:cNvPr id="3" name="Subtitle 2"/>
          <p:cNvSpPr>
            <a:spLocks noGrp="1"/>
          </p:cNvSpPr>
          <p:nvPr>
            <p:ph type="subTitle" idx="1"/>
          </p:nvPr>
        </p:nvSpPr>
        <p:spPr>
          <a:xfrm>
            <a:off x="1016000" y="4724400"/>
            <a:ext cx="9144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4CDE23C7-78A4-413A-A84B-93D4CC0A9EB1}" type="datetimeFigureOut">
              <a:rPr lang="en-US" smtClean="0"/>
              <a:pPr/>
              <a:t>8/26/2024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CB39E08-E0E5-4B1A-8F7D-08FE7678A3B6}" type="slidenum">
              <a:rPr lang="en-US" smtClean="0"/>
              <a:pPr/>
              <a:t>‹N›</a:t>
            </a:fld>
            <a:endParaRPr lang="en-US"/>
          </a:p>
        </p:txBody>
      </p:sp>
      <p:sp>
        <p:nvSpPr>
          <p:cNvPr id="7" name="Rectangle 6"/>
          <p:cNvSpPr/>
          <p:nvPr/>
        </p:nvSpPr>
        <p:spPr>
          <a:xfrm>
            <a:off x="1036320" y="6172200"/>
            <a:ext cx="100584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a:xfrm>
            <a:off x="1219200" y="685800"/>
            <a:ext cx="9652000" cy="3886200"/>
          </a:xfrm>
        </p:spPr>
        <p:txBody>
          <a:bodyPr vert="eaVert" anchor="t" anchorCtr="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10"/>
          </p:nvPr>
        </p:nvSpPr>
        <p:spPr/>
        <p:txBody>
          <a:bodyPr/>
          <a:lstStyle/>
          <a:p>
            <a:fld id="{4CDE23C7-78A4-413A-A84B-93D4CC0A9EB1}" type="datetimeFigureOut">
              <a:rPr lang="en-US" smtClean="0"/>
              <a:pPr/>
              <a:t>8/26/2024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CB39E08-E0E5-4B1A-8F7D-08FE7678A3B6}" type="slidenum">
              <a:rPr lang="en-US" smtClean="0"/>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16000" y="685802"/>
            <a:ext cx="2438400" cy="5410199"/>
          </a:xfrm>
        </p:spPr>
        <p:txBody>
          <a:bodyPr vert="eaVert"/>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a:xfrm>
            <a:off x="3454400" y="685801"/>
            <a:ext cx="7620000" cy="4876800"/>
          </a:xfrm>
        </p:spPr>
        <p:txBody>
          <a:bodyPr vert="eaVert" anchor="t" anchorCtr="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10"/>
          </p:nvPr>
        </p:nvSpPr>
        <p:spPr/>
        <p:txBody>
          <a:bodyPr/>
          <a:lstStyle/>
          <a:p>
            <a:fld id="{4CDE23C7-78A4-413A-A84B-93D4CC0A9EB1}" type="datetimeFigureOut">
              <a:rPr lang="en-US" smtClean="0"/>
              <a:pPr/>
              <a:t>8/26/2024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CB39E08-E0E5-4B1A-8F7D-08FE7678A3B6}" type="slidenum">
              <a:rPr lang="en-US" smtClean="0"/>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a:p>
        </p:txBody>
      </p:sp>
      <p:sp>
        <p:nvSpPr>
          <p:cNvPr id="3" name="Content Placeholder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10"/>
          </p:nvPr>
        </p:nvSpPr>
        <p:spPr/>
        <p:txBody>
          <a:bodyPr/>
          <a:lstStyle/>
          <a:p>
            <a:fld id="{4CDE23C7-78A4-413A-A84B-93D4CC0A9EB1}" type="datetimeFigureOut">
              <a:rPr lang="en-US" smtClean="0"/>
              <a:pPr/>
              <a:t>8/26/2024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CB39E08-E0E5-4B1A-8F7D-08FE7678A3B6}" type="slidenum">
              <a:rPr lang="en-US" smtClean="0"/>
              <a:pPr/>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7" name="Rectangle 6"/>
          <p:cNvSpPr/>
          <p:nvPr/>
        </p:nvSpPr>
        <p:spPr>
          <a:xfrm>
            <a:off x="1036320" y="0"/>
            <a:ext cx="100584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16000" y="3276600"/>
            <a:ext cx="10058400" cy="1676400"/>
          </a:xfrm>
        </p:spPr>
        <p:txBody>
          <a:bodyPr anchor="b" anchorCtr="0"/>
          <a:lstStyle>
            <a:lvl1pPr algn="l">
              <a:defRPr sz="5400" b="0" cap="all"/>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1016000" y="4953000"/>
            <a:ext cx="9144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4CDE23C7-78A4-413A-A84B-93D4CC0A9EB1}" type="datetimeFigureOut">
              <a:rPr lang="en-US" smtClean="0"/>
              <a:pPr/>
              <a:t>8/26/2024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CB39E08-E0E5-4B1A-8F7D-08FE7678A3B6}" type="slidenum">
              <a:rPr lang="en-US" smtClean="0"/>
              <a:pPr/>
              <a:t>‹N›</a:t>
            </a:fld>
            <a:endParaRPr lang="en-US"/>
          </a:p>
        </p:txBody>
      </p:sp>
      <p:sp>
        <p:nvSpPr>
          <p:cNvPr id="8" name="Rectangle 7"/>
          <p:cNvSpPr/>
          <p:nvPr/>
        </p:nvSpPr>
        <p:spPr>
          <a:xfrm>
            <a:off x="1036320" y="6172200"/>
            <a:ext cx="100584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a:p>
        </p:txBody>
      </p:sp>
      <p:sp>
        <p:nvSpPr>
          <p:cNvPr id="3" name="Content Placeholder 2"/>
          <p:cNvSpPr>
            <a:spLocks noGrp="1"/>
          </p:cNvSpPr>
          <p:nvPr>
            <p:ph sz="half" idx="1"/>
          </p:nvPr>
        </p:nvSpPr>
        <p:spPr>
          <a:xfrm>
            <a:off x="1016000" y="609601"/>
            <a:ext cx="48768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Content Placeholder 3"/>
          <p:cNvSpPr>
            <a:spLocks noGrp="1"/>
          </p:cNvSpPr>
          <p:nvPr>
            <p:ph sz="half" idx="2"/>
          </p:nvPr>
        </p:nvSpPr>
        <p:spPr>
          <a:xfrm>
            <a:off x="6197600" y="609601"/>
            <a:ext cx="48768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5" name="Date Placeholder 4"/>
          <p:cNvSpPr>
            <a:spLocks noGrp="1"/>
          </p:cNvSpPr>
          <p:nvPr>
            <p:ph type="dt" sz="half" idx="10"/>
          </p:nvPr>
        </p:nvSpPr>
        <p:spPr/>
        <p:txBody>
          <a:bodyPr/>
          <a:lstStyle/>
          <a:p>
            <a:fld id="{4CDE23C7-78A4-413A-A84B-93D4CC0A9EB1}" type="datetimeFigureOut">
              <a:rPr lang="en-US" smtClean="0"/>
              <a:pPr/>
              <a:t>8/26/2024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CB39E08-E0E5-4B1A-8F7D-08FE7678A3B6}" type="slidenum">
              <a:rPr lang="en-US" smtClean="0"/>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1011936" y="609600"/>
            <a:ext cx="48768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Content Placeholder 3"/>
          <p:cNvSpPr>
            <a:spLocks noGrp="1"/>
          </p:cNvSpPr>
          <p:nvPr>
            <p:ph sz="half" idx="2"/>
          </p:nvPr>
        </p:nvSpPr>
        <p:spPr>
          <a:xfrm>
            <a:off x="1011936" y="1329264"/>
            <a:ext cx="48768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Text Placeholder 4"/>
          <p:cNvSpPr>
            <a:spLocks noGrp="1"/>
          </p:cNvSpPr>
          <p:nvPr>
            <p:ph type="body" sz="quarter" idx="3"/>
          </p:nvPr>
        </p:nvSpPr>
        <p:spPr>
          <a:xfrm>
            <a:off x="6193536" y="609600"/>
            <a:ext cx="48768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Content Placeholder 5"/>
          <p:cNvSpPr>
            <a:spLocks noGrp="1"/>
          </p:cNvSpPr>
          <p:nvPr>
            <p:ph sz="quarter" idx="4"/>
          </p:nvPr>
        </p:nvSpPr>
        <p:spPr>
          <a:xfrm>
            <a:off x="6193536" y="1329264"/>
            <a:ext cx="48768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7" name="Date Placeholder 6"/>
          <p:cNvSpPr>
            <a:spLocks noGrp="1"/>
          </p:cNvSpPr>
          <p:nvPr>
            <p:ph type="dt" sz="half" idx="10"/>
          </p:nvPr>
        </p:nvSpPr>
        <p:spPr/>
        <p:txBody>
          <a:bodyPr/>
          <a:lstStyle/>
          <a:p>
            <a:fld id="{4CDE23C7-78A4-413A-A84B-93D4CC0A9EB1}" type="datetimeFigureOut">
              <a:rPr lang="en-US" smtClean="0"/>
              <a:pPr/>
              <a:t>8/26/2024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CB39E08-E0E5-4B1A-8F7D-08FE7678A3B6}" type="slidenum">
              <a:rPr lang="en-US" smtClean="0"/>
              <a:pPr/>
              <a:t>‹N›</a:t>
            </a:fld>
            <a:endParaRPr lang="en-US"/>
          </a:p>
        </p:txBody>
      </p:sp>
      <p:cxnSp>
        <p:nvCxnSpPr>
          <p:cNvPr id="11" name="Straight Connector 10"/>
          <p:cNvCxnSpPr/>
          <p:nvPr/>
        </p:nvCxnSpPr>
        <p:spPr>
          <a:xfrm>
            <a:off x="1011936" y="1249362"/>
            <a:ext cx="4876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193536" y="1249362"/>
            <a:ext cx="48768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Date Placeholder 2"/>
          <p:cNvSpPr>
            <a:spLocks noGrp="1"/>
          </p:cNvSpPr>
          <p:nvPr>
            <p:ph type="dt" sz="half" idx="10"/>
          </p:nvPr>
        </p:nvSpPr>
        <p:spPr/>
        <p:txBody>
          <a:bodyPr/>
          <a:lstStyle/>
          <a:p>
            <a:fld id="{4CDE23C7-78A4-413A-A84B-93D4CC0A9EB1}" type="datetimeFigureOut">
              <a:rPr lang="en-US" smtClean="0"/>
              <a:pPr/>
              <a:t>8/26/2024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CB39E08-E0E5-4B1A-8F7D-08FE7678A3B6}" type="slidenum">
              <a:rPr lang="en-US" smtClean="0"/>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DE23C7-78A4-413A-A84B-93D4CC0A9EB1}" type="datetimeFigureOut">
              <a:rPr lang="en-US" smtClean="0"/>
              <a:pPr/>
              <a:t>8/26/2024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CB39E08-E0E5-4B1A-8F7D-08FE7678A3B6}" type="slidenum">
              <a:rPr lang="en-US" smtClean="0"/>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016000" y="4572000"/>
            <a:ext cx="9046464" cy="1600200"/>
          </a:xfrm>
        </p:spPr>
        <p:txBody>
          <a:bodyPr anchor="b">
            <a:normAutofit/>
          </a:bodyPr>
          <a:lstStyle>
            <a:lvl1pPr algn="l">
              <a:defRPr sz="5400" b="0"/>
            </a:lvl1pPr>
          </a:lstStyle>
          <a:p>
            <a:r>
              <a:rPr lang="it-IT" smtClean="0"/>
              <a:t>Fare clic per modificare lo stile del titolo</a:t>
            </a:r>
            <a:endParaRPr lang="en-US"/>
          </a:p>
        </p:txBody>
      </p:sp>
      <p:sp>
        <p:nvSpPr>
          <p:cNvPr id="3" name="Content Placeholder 2"/>
          <p:cNvSpPr>
            <a:spLocks noGrp="1"/>
          </p:cNvSpPr>
          <p:nvPr>
            <p:ph idx="1"/>
          </p:nvPr>
        </p:nvSpPr>
        <p:spPr>
          <a:xfrm>
            <a:off x="4947821" y="457201"/>
            <a:ext cx="6126579"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Text Placeholder 3"/>
          <p:cNvSpPr>
            <a:spLocks noGrp="1"/>
          </p:cNvSpPr>
          <p:nvPr>
            <p:ph type="body" sz="half" idx="2"/>
          </p:nvPr>
        </p:nvSpPr>
        <p:spPr>
          <a:xfrm>
            <a:off x="1016002" y="457200"/>
            <a:ext cx="3564876"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4CDE23C7-78A4-413A-A84B-93D4CC0A9EB1}" type="datetimeFigureOut">
              <a:rPr lang="en-US" smtClean="0"/>
              <a:pPr/>
              <a:t>8/26/2024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CB39E08-E0E5-4B1A-8F7D-08FE7678A3B6}" type="slidenum">
              <a:rPr lang="en-US" smtClean="0"/>
              <a:pPr/>
              <a:t>‹N›</a:t>
            </a:fld>
            <a:endParaRPr lang="en-US"/>
          </a:p>
        </p:txBody>
      </p:sp>
      <p:cxnSp>
        <p:nvCxnSpPr>
          <p:cNvPr id="10" name="Straight Connector 9"/>
          <p:cNvCxnSpPr/>
          <p:nvPr/>
        </p:nvCxnSpPr>
        <p:spPr>
          <a:xfrm rot="5400000">
            <a:off x="2871259" y="2514336"/>
            <a:ext cx="3810000" cy="2117"/>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011936" y="4572000"/>
            <a:ext cx="9046464" cy="1600200"/>
          </a:xfrm>
        </p:spPr>
        <p:txBody>
          <a:bodyPr anchor="b">
            <a:normAutofit/>
          </a:bodyPr>
          <a:lstStyle>
            <a:lvl1pPr algn="l">
              <a:defRPr sz="5400" b="0"/>
            </a:lvl1pPr>
          </a:lstStyle>
          <a:p>
            <a:r>
              <a:rPr lang="it-IT" smtClean="0"/>
              <a:t>Fare clic per modificare lo stile del titolo</a:t>
            </a:r>
            <a:endParaRPr lang="en-US" dirty="0"/>
          </a:p>
        </p:txBody>
      </p:sp>
      <p:sp>
        <p:nvSpPr>
          <p:cNvPr id="3" name="Picture Placeholder 2"/>
          <p:cNvSpPr>
            <a:spLocks noGrp="1"/>
          </p:cNvSpPr>
          <p:nvPr>
            <p:ph type="pic" idx="1"/>
          </p:nvPr>
        </p:nvSpPr>
        <p:spPr>
          <a:xfrm>
            <a:off x="1036320" y="457200"/>
            <a:ext cx="100584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Fare clic sull'icona per inserire un'immagine</a:t>
            </a:r>
            <a:endParaRPr lang="en-US"/>
          </a:p>
        </p:txBody>
      </p:sp>
      <p:sp>
        <p:nvSpPr>
          <p:cNvPr id="4" name="Text Placeholder 3"/>
          <p:cNvSpPr>
            <a:spLocks noGrp="1"/>
          </p:cNvSpPr>
          <p:nvPr>
            <p:ph type="body" sz="half" idx="2"/>
          </p:nvPr>
        </p:nvSpPr>
        <p:spPr>
          <a:xfrm>
            <a:off x="1133856" y="3505200"/>
            <a:ext cx="98552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4CDE23C7-78A4-413A-A84B-93D4CC0A9EB1}" type="datetimeFigureOut">
              <a:rPr lang="en-US" smtClean="0"/>
              <a:pPr/>
              <a:t>8/26/2024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CB39E08-E0E5-4B1A-8F7D-08FE7678A3B6}" type="slidenum">
              <a:rPr lang="en-US" smtClean="0"/>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16000" y="4572000"/>
            <a:ext cx="9042400" cy="1600200"/>
          </a:xfrm>
          <a:prstGeom prst="rect">
            <a:avLst/>
          </a:prstGeom>
        </p:spPr>
        <p:txBody>
          <a:bodyPr vert="horz" lIns="91440" tIns="45720" rIns="91440" bIns="45720" rtlCol="0" anchor="b" anchorCtr="0">
            <a:normAutofit/>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1016000" y="685800"/>
            <a:ext cx="10058400" cy="3886200"/>
          </a:xfrm>
          <a:prstGeom prst="rect">
            <a:avLst/>
          </a:prstGeom>
        </p:spPr>
        <p:txBody>
          <a:bodyPr vert="horz" lIns="91440" tIns="45720" rIns="91440" bIns="45720" rtlCol="0" anchor="ctr" anchorCtr="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2"/>
          </p:nvPr>
        </p:nvSpPr>
        <p:spPr>
          <a:xfrm>
            <a:off x="8331200" y="6208777"/>
            <a:ext cx="28448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4CDE23C7-78A4-413A-A84B-93D4CC0A9EB1}" type="datetimeFigureOut">
              <a:rPr lang="en-US" smtClean="0"/>
              <a:pPr/>
              <a:t>8/26/2024</a:t>
            </a:fld>
            <a:endParaRPr lang="en-US" dirty="0"/>
          </a:p>
        </p:txBody>
      </p:sp>
      <p:sp>
        <p:nvSpPr>
          <p:cNvPr id="5" name="Footer Placeholder 4"/>
          <p:cNvSpPr>
            <a:spLocks noGrp="1"/>
          </p:cNvSpPr>
          <p:nvPr>
            <p:ph type="ftr" sz="quarter" idx="3"/>
          </p:nvPr>
        </p:nvSpPr>
        <p:spPr>
          <a:xfrm>
            <a:off x="1015999" y="6208777"/>
            <a:ext cx="6498492"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en-US" dirty="0"/>
          </a:p>
        </p:txBody>
      </p:sp>
      <p:sp>
        <p:nvSpPr>
          <p:cNvPr id="6" name="Slide Number Placeholder 5"/>
          <p:cNvSpPr>
            <a:spLocks noGrp="1"/>
          </p:cNvSpPr>
          <p:nvPr>
            <p:ph type="sldNum" sz="quarter" idx="4"/>
          </p:nvPr>
        </p:nvSpPr>
        <p:spPr>
          <a:xfrm>
            <a:off x="10160000" y="5687569"/>
            <a:ext cx="1016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6CB39E08-E0E5-4B1A-8F7D-08FE7678A3B6}" type="slidenum">
              <a:rPr lang="en-US" smtClean="0"/>
              <a:pPr/>
              <a:t>‹N›</a:t>
            </a:fld>
            <a:endParaRPr lang="en-US"/>
          </a:p>
        </p:txBody>
      </p:sp>
      <p:sp>
        <p:nvSpPr>
          <p:cNvPr id="8" name="Rectangle 7"/>
          <p:cNvSpPr/>
          <p:nvPr/>
        </p:nvSpPr>
        <p:spPr>
          <a:xfrm>
            <a:off x="1036320" y="0"/>
            <a:ext cx="100584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036320" y="6172200"/>
            <a:ext cx="100584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839" r:id="rId1"/>
    <p:sldLayoutId id="2147483840" r:id="rId2"/>
    <p:sldLayoutId id="2147483841" r:id="rId3"/>
    <p:sldLayoutId id="2147483842" r:id="rId4"/>
    <p:sldLayoutId id="2147483843" r:id="rId5"/>
    <p:sldLayoutId id="2147483844" r:id="rId6"/>
    <p:sldLayoutId id="2147483845" r:id="rId7"/>
    <p:sldLayoutId id="2147483846" r:id="rId8"/>
    <p:sldLayoutId id="2147483847" r:id="rId9"/>
    <p:sldLayoutId id="2147483848" r:id="rId10"/>
    <p:sldLayoutId id="2147483849" r:id="rId11"/>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2.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7.png"/><Relationship Id="rId4" Type="http://schemas.microsoft.com/office/2007/relationships/hdphoto" Target="../media/hdphoto3.wdp"/></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295" y="0"/>
            <a:ext cx="12219404" cy="6862762"/>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olo 1">
            <a:extLst>
              <a:ext uri="{FF2B5EF4-FFF2-40B4-BE49-F238E27FC236}">
                <a16:creationId xmlns="" xmlns:a16="http://schemas.microsoft.com/office/drawing/2014/main" id="{7CD0DF70-B807-A4CA-3DF9-051044F49D65}"/>
              </a:ext>
            </a:extLst>
          </p:cNvPr>
          <p:cNvSpPr txBox="1">
            <a:spLocks/>
          </p:cNvSpPr>
          <p:nvPr/>
        </p:nvSpPr>
        <p:spPr>
          <a:xfrm>
            <a:off x="6976552" y="1378415"/>
            <a:ext cx="4868605" cy="2981324"/>
          </a:xfrm>
          <a:prstGeom prst="rect">
            <a:avLst/>
          </a:prstGeom>
        </p:spPr>
        <p:txBody>
          <a:bodyPr>
            <a:normAutofit fontScale="97500"/>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it-IT" sz="4100" b="1" dirty="0" smtClean="0">
                <a:solidFill>
                  <a:srgbClr val="FAFCFD"/>
                </a:solidFill>
                <a:latin typeface="Showcard Gothic" pitchFamily="82" charset="0"/>
                <a:cs typeface="Adobe Devanagari" panose="02040503050201020203" pitchFamily="18" charset="0"/>
              </a:rPr>
              <a:t>«Cappuccetto </a:t>
            </a:r>
          </a:p>
          <a:p>
            <a:pPr algn="ctr"/>
            <a:r>
              <a:rPr lang="it-IT" sz="4100" b="1" dirty="0" smtClean="0">
                <a:solidFill>
                  <a:srgbClr val="FAFCFD"/>
                </a:solidFill>
                <a:latin typeface="Showcard Gothic" pitchFamily="82" charset="0"/>
                <a:cs typeface="Adobe Devanagari" panose="02040503050201020203" pitchFamily="18" charset="0"/>
              </a:rPr>
              <a:t>rosso... </a:t>
            </a:r>
            <a:endParaRPr lang="it-IT" sz="4800" b="1" dirty="0">
              <a:solidFill>
                <a:srgbClr val="FAFCFD"/>
              </a:solidFill>
              <a:latin typeface="Adobe Devanagari" panose="02040503050201020203" pitchFamily="18" charset="0"/>
              <a:cs typeface="Adobe Devanagari" panose="02040503050201020203" pitchFamily="18" charset="0"/>
            </a:endParaRPr>
          </a:p>
          <a:p>
            <a:pPr algn="ctr"/>
            <a:r>
              <a:rPr lang="it-IT" sz="3700" b="1" dirty="0" smtClean="0">
                <a:solidFill>
                  <a:srgbClr val="FAFCFD"/>
                </a:solidFill>
                <a:latin typeface="Showcard Gothic" pitchFamily="82" charset="0"/>
                <a:cs typeface="Adobe Devanagari" panose="02040503050201020203" pitchFamily="18" charset="0"/>
              </a:rPr>
              <a:t>Un viaggio </a:t>
            </a:r>
          </a:p>
          <a:p>
            <a:pPr algn="ctr"/>
            <a:r>
              <a:rPr lang="it-IT" sz="3700" b="1" dirty="0" smtClean="0">
                <a:solidFill>
                  <a:srgbClr val="FAFCFD"/>
                </a:solidFill>
                <a:latin typeface="Showcard Gothic" pitchFamily="82" charset="0"/>
                <a:cs typeface="Adobe Devanagari" panose="02040503050201020203" pitchFamily="18" charset="0"/>
              </a:rPr>
              <a:t>tra le stagioni»</a:t>
            </a:r>
            <a:endParaRPr lang="it-IT" sz="3700" b="1" dirty="0">
              <a:solidFill>
                <a:srgbClr val="FAFCFD"/>
              </a:solidFill>
              <a:latin typeface="Showcard Gothic" pitchFamily="82" charset="0"/>
              <a:cs typeface="Adobe Devanagari" panose="02040503050201020203" pitchFamily="18" charset="0"/>
            </a:endParaRPr>
          </a:p>
        </p:txBody>
      </p:sp>
      <p:sp>
        <p:nvSpPr>
          <p:cNvPr id="4" name="CasellaDiTesto 3">
            <a:extLst>
              <a:ext uri="{FF2B5EF4-FFF2-40B4-BE49-F238E27FC236}">
                <a16:creationId xmlns="" xmlns:a16="http://schemas.microsoft.com/office/drawing/2014/main" id="{1680F142-C919-0425-5B43-81704B792202}"/>
              </a:ext>
            </a:extLst>
          </p:cNvPr>
          <p:cNvSpPr txBox="1"/>
          <p:nvPr/>
        </p:nvSpPr>
        <p:spPr>
          <a:xfrm>
            <a:off x="794781" y="5180"/>
            <a:ext cx="10865710" cy="630942"/>
          </a:xfrm>
          <a:prstGeom prst="rect">
            <a:avLst/>
          </a:prstGeom>
          <a:noFill/>
        </p:spPr>
        <p:txBody>
          <a:bodyPr wrap="square" rtlCol="0">
            <a:spAutoFit/>
          </a:bodyPr>
          <a:lstStyle/>
          <a:p>
            <a:r>
              <a:rPr lang="it-IT" sz="3500" dirty="0">
                <a:ln w="28575">
                  <a:solidFill>
                    <a:srgbClr val="FFC000"/>
                  </a:solidFill>
                </a:ln>
                <a:solidFill>
                  <a:srgbClr val="FFFF00"/>
                </a:solidFill>
                <a:latin typeface="Showcard Gothic" pitchFamily="82" charset="0"/>
                <a:cs typeface="Adobe Devanagari" panose="02040503050201020203" pitchFamily="18" charset="0"/>
              </a:rPr>
              <a:t>Progetto </a:t>
            </a:r>
            <a:r>
              <a:rPr lang="it-IT" sz="3500" dirty="0" smtClean="0">
                <a:ln w="28575">
                  <a:solidFill>
                    <a:srgbClr val="FFC000"/>
                  </a:solidFill>
                </a:ln>
                <a:solidFill>
                  <a:srgbClr val="FFFF00"/>
                </a:solidFill>
                <a:latin typeface="Showcard Gothic" pitchFamily="82" charset="0"/>
                <a:cs typeface="Adobe Devanagari" panose="02040503050201020203" pitchFamily="18" charset="0"/>
              </a:rPr>
              <a:t>didattico-educativo a. s. </a:t>
            </a:r>
            <a:r>
              <a:rPr lang="it-IT" sz="3500" dirty="0">
                <a:ln w="28575">
                  <a:solidFill>
                    <a:srgbClr val="FFC000"/>
                  </a:solidFill>
                </a:ln>
                <a:solidFill>
                  <a:srgbClr val="FFFF00"/>
                </a:solidFill>
                <a:latin typeface="Showcard Gothic" pitchFamily="82" charset="0"/>
                <a:cs typeface="Adobe Devanagari" panose="02040503050201020203" pitchFamily="18" charset="0"/>
              </a:rPr>
              <a:t>2024-2025</a:t>
            </a:r>
          </a:p>
        </p:txBody>
      </p:sp>
      <p:pic>
        <p:nvPicPr>
          <p:cNvPr id="5" name="Immagine 4">
            <a:extLst>
              <a:ext uri="{FF2B5EF4-FFF2-40B4-BE49-F238E27FC236}">
                <a16:creationId xmlns="" xmlns:a16="http://schemas.microsoft.com/office/drawing/2014/main" id="{63F65B19-2438-451F-89DC-FBAE587FEADF}"/>
              </a:ext>
            </a:extLst>
          </p:cNvPr>
          <p:cNvPicPr/>
          <p:nvPr/>
        </p:nvPicPr>
        <p:blipFill>
          <a:blip r:embed="rId3" cstate="print">
            <a:extLst>
              <a:ext uri="{BEBA8EAE-BF5A-486C-A8C5-ECC9F3942E4B}">
                <a14:imgProps xmlns:a14="http://schemas.microsoft.com/office/drawing/2010/main">
                  <a14:imgLayer r:embed="rId4">
                    <a14:imgEffect>
                      <a14:backgroundRemoval t="10000" b="90000" l="10000" r="90000">
                        <a14:foregroundMark x1="55110" y1="84466" x2="49499" y2="76283"/>
                      </a14:backgroundRemoval>
                    </a14:imgEffect>
                  </a14:imgLayer>
                </a14:imgProps>
              </a:ext>
              <a:ext uri="{28A0092B-C50C-407E-A947-70E740481C1C}">
                <a14:useLocalDpi xmlns:a14="http://schemas.microsoft.com/office/drawing/2010/main" val="0"/>
              </a:ext>
            </a:extLst>
          </a:blip>
          <a:srcRect/>
          <a:stretch>
            <a:fillRect/>
          </a:stretch>
        </p:blipFill>
        <p:spPr bwMode="auto">
          <a:xfrm>
            <a:off x="1159390" y="1723128"/>
            <a:ext cx="927100" cy="1145949"/>
          </a:xfrm>
          <a:prstGeom prst="rect">
            <a:avLst/>
          </a:prstGeom>
          <a:noFill/>
          <a:ln>
            <a:noFill/>
          </a:ln>
        </p:spPr>
      </p:pic>
      <p:sp>
        <p:nvSpPr>
          <p:cNvPr id="8" name="CasellaDiTesto 7">
            <a:extLst>
              <a:ext uri="{FF2B5EF4-FFF2-40B4-BE49-F238E27FC236}">
                <a16:creationId xmlns="" xmlns:a16="http://schemas.microsoft.com/office/drawing/2014/main" id="{1983CE5B-EB43-4F5F-BC55-42B8B55B9AB9}"/>
              </a:ext>
            </a:extLst>
          </p:cNvPr>
          <p:cNvSpPr txBox="1"/>
          <p:nvPr/>
        </p:nvSpPr>
        <p:spPr>
          <a:xfrm>
            <a:off x="395986" y="2702342"/>
            <a:ext cx="2453909" cy="1477328"/>
          </a:xfrm>
          <a:prstGeom prst="rect">
            <a:avLst/>
          </a:prstGeom>
          <a:noFill/>
        </p:spPr>
        <p:txBody>
          <a:bodyPr wrap="square" rtlCol="0">
            <a:spAutoFit/>
          </a:bodyPr>
          <a:lstStyle/>
          <a:p>
            <a:pPr algn="ctr"/>
            <a:r>
              <a:rPr lang="it-IT" b="1" dirty="0">
                <a:solidFill>
                  <a:srgbClr val="FAFCFD"/>
                </a:solidFill>
              </a:rPr>
              <a:t>SCUOLA </a:t>
            </a:r>
            <a:r>
              <a:rPr lang="it-IT" b="1" dirty="0" smtClean="0">
                <a:solidFill>
                  <a:srgbClr val="FAFCFD"/>
                </a:solidFill>
              </a:rPr>
              <a:t> DELL’INFANZIA</a:t>
            </a:r>
          </a:p>
          <a:p>
            <a:pPr algn="ctr"/>
            <a:r>
              <a:rPr lang="it-IT" b="1" dirty="0" smtClean="0">
                <a:solidFill>
                  <a:srgbClr val="FAFCFD"/>
                </a:solidFill>
              </a:rPr>
              <a:t>PARITARIA </a:t>
            </a:r>
          </a:p>
          <a:p>
            <a:pPr algn="ctr"/>
            <a:r>
              <a:rPr lang="it-IT" b="1" dirty="0" smtClean="0">
                <a:solidFill>
                  <a:srgbClr val="FAFCFD"/>
                </a:solidFill>
              </a:rPr>
              <a:t>MATER </a:t>
            </a:r>
            <a:r>
              <a:rPr lang="it-IT" b="1" dirty="0">
                <a:solidFill>
                  <a:srgbClr val="FAFCFD"/>
                </a:solidFill>
              </a:rPr>
              <a:t>DEI</a:t>
            </a:r>
          </a:p>
          <a:p>
            <a:pPr algn="ctr"/>
            <a:r>
              <a:rPr lang="it-IT" b="1" dirty="0">
                <a:solidFill>
                  <a:srgbClr val="FAFCFD"/>
                </a:solidFill>
              </a:rPr>
              <a:t>BENEVENTO</a:t>
            </a:r>
          </a:p>
        </p:txBody>
      </p:sp>
      <p:sp>
        <p:nvSpPr>
          <p:cNvPr id="7" name="CasellaDiTesto 6"/>
          <p:cNvSpPr txBox="1"/>
          <p:nvPr/>
        </p:nvSpPr>
        <p:spPr>
          <a:xfrm rot="5400000">
            <a:off x="9444856" y="2215638"/>
            <a:ext cx="4800602" cy="369332"/>
          </a:xfrm>
          <a:prstGeom prst="rect">
            <a:avLst/>
          </a:prstGeom>
          <a:solidFill>
            <a:srgbClr val="663300"/>
          </a:solidFill>
        </p:spPr>
        <p:txBody>
          <a:bodyPr wrap="square" rtlCol="0">
            <a:spAutoFit/>
          </a:bodyPr>
          <a:lstStyle/>
          <a:p>
            <a:endParaRPr lang="it-IT" dirty="0"/>
          </a:p>
        </p:txBody>
      </p:sp>
    </p:spTree>
    <p:extLst>
      <p:ext uri="{BB962C8B-B14F-4D97-AF65-F5344CB8AC3E}">
        <p14:creationId xmlns:p14="http://schemas.microsoft.com/office/powerpoint/2010/main" val="9920849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corrimento verticale 1">
            <a:extLst>
              <a:ext uri="{FF2B5EF4-FFF2-40B4-BE49-F238E27FC236}">
                <a16:creationId xmlns="" xmlns:a16="http://schemas.microsoft.com/office/drawing/2014/main" id="{86533026-14C0-CE42-8AF1-3123779B1D6D}"/>
              </a:ext>
            </a:extLst>
          </p:cNvPr>
          <p:cNvSpPr/>
          <p:nvPr/>
        </p:nvSpPr>
        <p:spPr>
          <a:xfrm>
            <a:off x="983974" y="457199"/>
            <a:ext cx="1766602" cy="5621672"/>
          </a:xfrm>
          <a:prstGeom prst="verticalScroll">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4" name="CasellaDiTesto 3">
            <a:extLst>
              <a:ext uri="{FF2B5EF4-FFF2-40B4-BE49-F238E27FC236}">
                <a16:creationId xmlns="" xmlns:a16="http://schemas.microsoft.com/office/drawing/2014/main" id="{D1E6B980-F701-02E3-A7BF-2FFE10C352C8}"/>
              </a:ext>
            </a:extLst>
          </p:cNvPr>
          <p:cNvSpPr txBox="1"/>
          <p:nvPr/>
        </p:nvSpPr>
        <p:spPr>
          <a:xfrm>
            <a:off x="1556917" y="910807"/>
            <a:ext cx="737419" cy="5016758"/>
          </a:xfrm>
          <a:prstGeom prst="rect">
            <a:avLst/>
          </a:prstGeom>
          <a:noFill/>
        </p:spPr>
        <p:txBody>
          <a:bodyPr wrap="square" rtlCol="0">
            <a:spAutoFit/>
          </a:bodyPr>
          <a:lstStyle/>
          <a:p>
            <a:r>
              <a:rPr lang="it-IT" sz="3200" b="1" dirty="0">
                <a:solidFill>
                  <a:srgbClr val="FF0000"/>
                </a:solidFill>
                <a:latin typeface="Showcard Gothic" pitchFamily="82" charset="0"/>
              </a:rPr>
              <a:t>L</a:t>
            </a:r>
          </a:p>
          <a:p>
            <a:r>
              <a:rPr lang="it-IT" sz="3200" b="1" dirty="0">
                <a:solidFill>
                  <a:srgbClr val="FF0000"/>
                </a:solidFill>
                <a:latin typeface="Showcard Gothic" pitchFamily="82" charset="0"/>
              </a:rPr>
              <a:t>A</a:t>
            </a:r>
          </a:p>
          <a:p>
            <a:r>
              <a:rPr lang="it-IT" sz="3200" b="1" dirty="0">
                <a:solidFill>
                  <a:srgbClr val="FF0000"/>
                </a:solidFill>
                <a:latin typeface="Showcard Gothic" pitchFamily="82" charset="0"/>
              </a:rPr>
              <a:t>B</a:t>
            </a:r>
          </a:p>
          <a:p>
            <a:r>
              <a:rPr lang="it-IT" sz="3200" b="1" dirty="0">
                <a:solidFill>
                  <a:srgbClr val="FF0000"/>
                </a:solidFill>
                <a:latin typeface="Showcard Gothic" pitchFamily="82" charset="0"/>
              </a:rPr>
              <a:t>O</a:t>
            </a:r>
          </a:p>
          <a:p>
            <a:r>
              <a:rPr lang="it-IT" sz="3200" b="1" dirty="0">
                <a:solidFill>
                  <a:srgbClr val="FF0000"/>
                </a:solidFill>
                <a:latin typeface="Showcard Gothic" pitchFamily="82" charset="0"/>
              </a:rPr>
              <a:t>R</a:t>
            </a:r>
          </a:p>
          <a:p>
            <a:r>
              <a:rPr lang="it-IT" sz="3200" b="1" dirty="0">
                <a:solidFill>
                  <a:srgbClr val="FF0000"/>
                </a:solidFill>
                <a:latin typeface="Showcard Gothic" pitchFamily="82" charset="0"/>
              </a:rPr>
              <a:t>A</a:t>
            </a:r>
          </a:p>
          <a:p>
            <a:r>
              <a:rPr lang="it-IT" sz="3200" b="1" dirty="0">
                <a:solidFill>
                  <a:srgbClr val="FF0000"/>
                </a:solidFill>
                <a:latin typeface="Showcard Gothic" pitchFamily="82" charset="0"/>
              </a:rPr>
              <a:t>T</a:t>
            </a:r>
          </a:p>
          <a:p>
            <a:r>
              <a:rPr lang="it-IT" sz="3200" b="1" dirty="0">
                <a:solidFill>
                  <a:srgbClr val="FF0000"/>
                </a:solidFill>
                <a:latin typeface="Showcard Gothic" pitchFamily="82" charset="0"/>
              </a:rPr>
              <a:t>O</a:t>
            </a:r>
          </a:p>
          <a:p>
            <a:r>
              <a:rPr lang="it-IT" sz="3200" b="1" dirty="0">
                <a:solidFill>
                  <a:srgbClr val="FF0000"/>
                </a:solidFill>
                <a:latin typeface="Showcard Gothic" pitchFamily="82" charset="0"/>
              </a:rPr>
              <a:t>R</a:t>
            </a:r>
          </a:p>
          <a:p>
            <a:r>
              <a:rPr lang="it-IT" sz="3200" b="1" dirty="0">
                <a:solidFill>
                  <a:srgbClr val="FF0000"/>
                </a:solidFill>
                <a:latin typeface="Showcard Gothic" pitchFamily="82" charset="0"/>
              </a:rPr>
              <a:t>I</a:t>
            </a:r>
          </a:p>
        </p:txBody>
      </p:sp>
      <p:sp>
        <p:nvSpPr>
          <p:cNvPr id="5" name="Memoria interna 4">
            <a:extLst>
              <a:ext uri="{FF2B5EF4-FFF2-40B4-BE49-F238E27FC236}">
                <a16:creationId xmlns="" xmlns:a16="http://schemas.microsoft.com/office/drawing/2014/main" id="{3A017B57-28A6-3C30-97FB-DFF6A1D0FFEE}"/>
              </a:ext>
            </a:extLst>
          </p:cNvPr>
          <p:cNvSpPr/>
          <p:nvPr/>
        </p:nvSpPr>
        <p:spPr>
          <a:xfrm>
            <a:off x="3023419" y="604684"/>
            <a:ext cx="2713704" cy="1474839"/>
          </a:xfrm>
          <a:prstGeom prst="flowChartInternalStorage">
            <a:avLst/>
          </a:pr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path path="circle">
              <a:fillToRect l="100000" t="100000"/>
            </a:path>
            <a:tileRect r="-100000" b="-100000"/>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CasellaDiTesto 5">
            <a:extLst>
              <a:ext uri="{FF2B5EF4-FFF2-40B4-BE49-F238E27FC236}">
                <a16:creationId xmlns="" xmlns:a16="http://schemas.microsoft.com/office/drawing/2014/main" id="{A84653E5-E531-2D5B-7EE4-9F3E99CE492E}"/>
              </a:ext>
            </a:extLst>
          </p:cNvPr>
          <p:cNvSpPr txBox="1"/>
          <p:nvPr/>
        </p:nvSpPr>
        <p:spPr>
          <a:xfrm>
            <a:off x="3293003" y="1066231"/>
            <a:ext cx="2256505" cy="523220"/>
          </a:xfrm>
          <a:prstGeom prst="rect">
            <a:avLst/>
          </a:prstGeom>
          <a:noFill/>
        </p:spPr>
        <p:txBody>
          <a:bodyPr wrap="square" rtlCol="0">
            <a:spAutoFit/>
          </a:bodyPr>
          <a:lstStyle/>
          <a:p>
            <a:r>
              <a:rPr lang="it-IT" sz="2800" b="1" dirty="0">
                <a:solidFill>
                  <a:schemeClr val="bg1"/>
                </a:solidFill>
                <a:latin typeface="Showcard Gothic" pitchFamily="82" charset="0"/>
              </a:rPr>
              <a:t>VENDEMMIA</a:t>
            </a:r>
          </a:p>
        </p:txBody>
      </p:sp>
      <p:sp>
        <p:nvSpPr>
          <p:cNvPr id="7" name="Nastro perforato 6">
            <a:extLst>
              <a:ext uri="{FF2B5EF4-FFF2-40B4-BE49-F238E27FC236}">
                <a16:creationId xmlns="" xmlns:a16="http://schemas.microsoft.com/office/drawing/2014/main" id="{7BB3B932-FE6E-C80E-0891-730E5740A191}"/>
              </a:ext>
            </a:extLst>
          </p:cNvPr>
          <p:cNvSpPr/>
          <p:nvPr/>
        </p:nvSpPr>
        <p:spPr>
          <a:xfrm>
            <a:off x="3333135" y="4925954"/>
            <a:ext cx="2949678" cy="1474839"/>
          </a:xfrm>
          <a:prstGeom prst="flowChartPunchedTap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CasellaDiTesto 7">
            <a:extLst>
              <a:ext uri="{FF2B5EF4-FFF2-40B4-BE49-F238E27FC236}">
                <a16:creationId xmlns="" xmlns:a16="http://schemas.microsoft.com/office/drawing/2014/main" id="{F86DE3A6-54CD-A23A-CDC9-1988706A233A}"/>
              </a:ext>
            </a:extLst>
          </p:cNvPr>
          <p:cNvSpPr txBox="1"/>
          <p:nvPr/>
        </p:nvSpPr>
        <p:spPr>
          <a:xfrm>
            <a:off x="3522406" y="5247874"/>
            <a:ext cx="2571136" cy="830997"/>
          </a:xfrm>
          <a:prstGeom prst="rect">
            <a:avLst/>
          </a:prstGeom>
          <a:noFill/>
        </p:spPr>
        <p:txBody>
          <a:bodyPr wrap="square" rtlCol="0">
            <a:spAutoFit/>
          </a:bodyPr>
          <a:lstStyle/>
          <a:p>
            <a:pPr algn="ctr"/>
            <a:r>
              <a:rPr lang="it-IT" sz="2400" b="1" dirty="0">
                <a:solidFill>
                  <a:srgbClr val="92D050"/>
                </a:solidFill>
                <a:latin typeface="Showcard Gothic" pitchFamily="82" charset="0"/>
              </a:rPr>
              <a:t>DALLE API.. </a:t>
            </a:r>
            <a:endParaRPr lang="it-IT" sz="2400" b="1" dirty="0" smtClean="0">
              <a:solidFill>
                <a:srgbClr val="92D050"/>
              </a:solidFill>
              <a:latin typeface="Showcard Gothic" pitchFamily="82" charset="0"/>
            </a:endParaRPr>
          </a:p>
          <a:p>
            <a:pPr algn="ctr"/>
            <a:r>
              <a:rPr lang="it-IT" sz="2400" b="1" dirty="0" smtClean="0">
                <a:solidFill>
                  <a:srgbClr val="92D050"/>
                </a:solidFill>
                <a:latin typeface="Showcard Gothic" pitchFamily="82" charset="0"/>
              </a:rPr>
              <a:t>AL </a:t>
            </a:r>
            <a:r>
              <a:rPr lang="it-IT" sz="2400" b="1" dirty="0">
                <a:solidFill>
                  <a:srgbClr val="92D050"/>
                </a:solidFill>
                <a:latin typeface="Showcard Gothic" pitchFamily="82" charset="0"/>
              </a:rPr>
              <a:t>MIELE</a:t>
            </a:r>
          </a:p>
        </p:txBody>
      </p:sp>
      <p:sp>
        <p:nvSpPr>
          <p:cNvPr id="9" name="Decisione 8">
            <a:extLst>
              <a:ext uri="{FF2B5EF4-FFF2-40B4-BE49-F238E27FC236}">
                <a16:creationId xmlns="" xmlns:a16="http://schemas.microsoft.com/office/drawing/2014/main" id="{250D0928-78CA-7C5D-11D0-69A3DEF81A74}"/>
              </a:ext>
            </a:extLst>
          </p:cNvPr>
          <p:cNvSpPr/>
          <p:nvPr/>
        </p:nvSpPr>
        <p:spPr>
          <a:xfrm>
            <a:off x="8609092" y="317868"/>
            <a:ext cx="2583714" cy="2470355"/>
          </a:xfrm>
          <a:prstGeom prst="flowChartDecision">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CasellaDiTesto 9">
            <a:extLst>
              <a:ext uri="{FF2B5EF4-FFF2-40B4-BE49-F238E27FC236}">
                <a16:creationId xmlns="" xmlns:a16="http://schemas.microsoft.com/office/drawing/2014/main" id="{375AE020-B96B-F24A-374D-8681EEAE7EDA}"/>
              </a:ext>
            </a:extLst>
          </p:cNvPr>
          <p:cNvSpPr txBox="1"/>
          <p:nvPr/>
        </p:nvSpPr>
        <p:spPr>
          <a:xfrm>
            <a:off x="8947351" y="1235508"/>
            <a:ext cx="1907196" cy="707886"/>
          </a:xfrm>
          <a:prstGeom prst="rect">
            <a:avLst/>
          </a:prstGeom>
          <a:noFill/>
        </p:spPr>
        <p:txBody>
          <a:bodyPr wrap="square" rtlCol="0">
            <a:spAutoFit/>
          </a:bodyPr>
          <a:lstStyle/>
          <a:p>
            <a:pPr algn="ctr"/>
            <a:r>
              <a:rPr lang="it-IT" sz="2000" b="1" dirty="0">
                <a:solidFill>
                  <a:srgbClr val="FFC000"/>
                </a:solidFill>
                <a:latin typeface="Showcard Gothic" pitchFamily="82" charset="0"/>
              </a:rPr>
              <a:t>LABORATORI</a:t>
            </a:r>
          </a:p>
          <a:p>
            <a:pPr algn="ctr"/>
            <a:r>
              <a:rPr lang="it-IT" sz="2000" b="1" dirty="0">
                <a:solidFill>
                  <a:srgbClr val="FFC000"/>
                </a:solidFill>
                <a:latin typeface="Showcard Gothic" pitchFamily="82" charset="0"/>
              </a:rPr>
              <a:t>SENSORIALI</a:t>
            </a:r>
          </a:p>
        </p:txBody>
      </p:sp>
      <p:sp>
        <p:nvSpPr>
          <p:cNvPr id="11" name="Parallelogramma 10">
            <a:extLst>
              <a:ext uri="{FF2B5EF4-FFF2-40B4-BE49-F238E27FC236}">
                <a16:creationId xmlns="" xmlns:a16="http://schemas.microsoft.com/office/drawing/2014/main" id="{0E07E989-DCB6-7F13-9703-E89B59B4C67C}"/>
              </a:ext>
            </a:extLst>
          </p:cNvPr>
          <p:cNvSpPr/>
          <p:nvPr/>
        </p:nvSpPr>
        <p:spPr>
          <a:xfrm>
            <a:off x="7810771" y="4837469"/>
            <a:ext cx="2949677" cy="1445343"/>
          </a:xfrm>
          <a:prstGeom prst="parallelogram">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CasellaDiTesto 11">
            <a:extLst>
              <a:ext uri="{FF2B5EF4-FFF2-40B4-BE49-F238E27FC236}">
                <a16:creationId xmlns="" xmlns:a16="http://schemas.microsoft.com/office/drawing/2014/main" id="{E780C5FA-B028-B922-6BAC-536C621986CD}"/>
              </a:ext>
            </a:extLst>
          </p:cNvPr>
          <p:cNvSpPr txBox="1"/>
          <p:nvPr/>
        </p:nvSpPr>
        <p:spPr>
          <a:xfrm>
            <a:off x="8163149" y="5152671"/>
            <a:ext cx="2354043" cy="1015663"/>
          </a:xfrm>
          <a:prstGeom prst="rect">
            <a:avLst/>
          </a:prstGeom>
          <a:noFill/>
        </p:spPr>
        <p:txBody>
          <a:bodyPr wrap="square" rtlCol="0">
            <a:spAutoFit/>
          </a:bodyPr>
          <a:lstStyle/>
          <a:p>
            <a:pPr algn="ctr"/>
            <a:r>
              <a:rPr lang="it-IT" sz="2000" dirty="0">
                <a:solidFill>
                  <a:srgbClr val="00B0F0"/>
                </a:solidFill>
                <a:latin typeface="Showcard Gothic" pitchFamily="82" charset="0"/>
              </a:rPr>
              <a:t>LABORATORI DI </a:t>
            </a:r>
            <a:r>
              <a:rPr lang="it-IT" sz="2000" dirty="0" smtClean="0">
                <a:solidFill>
                  <a:srgbClr val="00B0F0"/>
                </a:solidFill>
                <a:latin typeface="Showcard Gothic" pitchFamily="82" charset="0"/>
              </a:rPr>
              <a:t>PSICOMOTRICITA’</a:t>
            </a:r>
            <a:r>
              <a:rPr lang="it-IT" sz="2000" dirty="0" smtClean="0">
                <a:solidFill>
                  <a:srgbClr val="00B0F0"/>
                </a:solidFill>
              </a:rPr>
              <a:t>’</a:t>
            </a:r>
            <a:endParaRPr lang="it-IT" sz="2000" dirty="0">
              <a:solidFill>
                <a:srgbClr val="00B0F0"/>
              </a:solidFill>
            </a:endParaRPr>
          </a:p>
        </p:txBody>
      </p:sp>
      <p:sp>
        <p:nvSpPr>
          <p:cNvPr id="13" name="Esagono 12">
            <a:extLst>
              <a:ext uri="{FF2B5EF4-FFF2-40B4-BE49-F238E27FC236}">
                <a16:creationId xmlns="" xmlns:a16="http://schemas.microsoft.com/office/drawing/2014/main" id="{8E5CAF6A-7FF4-4253-45EF-BF92B6634338}"/>
              </a:ext>
            </a:extLst>
          </p:cNvPr>
          <p:cNvSpPr/>
          <p:nvPr/>
        </p:nvSpPr>
        <p:spPr>
          <a:xfrm>
            <a:off x="2762865" y="2588340"/>
            <a:ext cx="2713704" cy="1474839"/>
          </a:xfrm>
          <a:prstGeom prst="hexagon">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CasellaDiTesto 13">
            <a:extLst>
              <a:ext uri="{FF2B5EF4-FFF2-40B4-BE49-F238E27FC236}">
                <a16:creationId xmlns="" xmlns:a16="http://schemas.microsoft.com/office/drawing/2014/main" id="{5ECCEB9D-5CB7-50DD-B418-270BB9AC7563}"/>
              </a:ext>
            </a:extLst>
          </p:cNvPr>
          <p:cNvSpPr txBox="1"/>
          <p:nvPr/>
        </p:nvSpPr>
        <p:spPr>
          <a:xfrm>
            <a:off x="2834148" y="2664039"/>
            <a:ext cx="2571135" cy="1323439"/>
          </a:xfrm>
          <a:prstGeom prst="rect">
            <a:avLst/>
          </a:prstGeom>
          <a:noFill/>
        </p:spPr>
        <p:txBody>
          <a:bodyPr wrap="square" rtlCol="0">
            <a:spAutoFit/>
          </a:bodyPr>
          <a:lstStyle/>
          <a:p>
            <a:pPr algn="ctr"/>
            <a:r>
              <a:rPr lang="it-IT" sz="2000" b="1" dirty="0">
                <a:solidFill>
                  <a:srgbClr val="FFFF00"/>
                </a:solidFill>
                <a:latin typeface="Showcard Gothic" pitchFamily="82" charset="0"/>
              </a:rPr>
              <a:t>LABORATORI</a:t>
            </a:r>
          </a:p>
          <a:p>
            <a:pPr algn="ctr"/>
            <a:r>
              <a:rPr lang="it-IT" sz="2000" b="1" dirty="0">
                <a:solidFill>
                  <a:srgbClr val="FFFF00"/>
                </a:solidFill>
                <a:latin typeface="Showcard Gothic" pitchFamily="82" charset="0"/>
              </a:rPr>
              <a:t>GRAFICO-PITTORICI-MANIPOLATIVI</a:t>
            </a:r>
          </a:p>
        </p:txBody>
      </p:sp>
      <p:pic>
        <p:nvPicPr>
          <p:cNvPr id="15" name="Immagine 14">
            <a:extLst>
              <a:ext uri="{FF2B5EF4-FFF2-40B4-BE49-F238E27FC236}">
                <a16:creationId xmlns="" xmlns:a16="http://schemas.microsoft.com/office/drawing/2014/main" id="{A7295086-58A6-121C-70DD-3AD74C4A6C52}"/>
              </a:ext>
            </a:extLst>
          </p:cNvPr>
          <p:cNvPicPr>
            <a:picLocks noChangeAspect="1"/>
          </p:cNvPicPr>
          <p:nvPr/>
        </p:nvPicPr>
        <p:blipFill>
          <a:blip r:embed="rId2"/>
          <a:stretch>
            <a:fillRect/>
          </a:stretch>
        </p:blipFill>
        <p:spPr>
          <a:xfrm>
            <a:off x="5737123" y="2335696"/>
            <a:ext cx="3430350" cy="22869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16" name="CasellaDiTesto 15"/>
          <p:cNvSpPr txBox="1"/>
          <p:nvPr/>
        </p:nvSpPr>
        <p:spPr>
          <a:xfrm>
            <a:off x="2383133" y="5494096"/>
            <a:ext cx="532162" cy="584775"/>
          </a:xfrm>
          <a:prstGeom prst="rect">
            <a:avLst/>
          </a:prstGeom>
          <a:noFill/>
        </p:spPr>
        <p:txBody>
          <a:bodyPr wrap="square" rtlCol="0">
            <a:spAutoFit/>
          </a:bodyPr>
          <a:lstStyle/>
          <a:p>
            <a:r>
              <a:rPr lang="it-IT" sz="3200" b="1" dirty="0">
                <a:solidFill>
                  <a:srgbClr val="0070C0"/>
                </a:solidFill>
                <a:latin typeface="Bradley Hand ITC" pitchFamily="66" charset="0"/>
              </a:rPr>
              <a:t>9</a:t>
            </a:r>
          </a:p>
        </p:txBody>
      </p:sp>
    </p:spTree>
    <p:extLst>
      <p:ext uri="{BB962C8B-B14F-4D97-AF65-F5344CB8AC3E}">
        <p14:creationId xmlns:p14="http://schemas.microsoft.com/office/powerpoint/2010/main" val="4404778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pic>
        <p:nvPicPr>
          <p:cNvPr id="1028" name="Picture 4" descr="Elementi tema principessa delle fiabe - 4303043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0684" y="-69734"/>
            <a:ext cx="9301316"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CasellaDiTesto 4">
            <a:extLst>
              <a:ext uri="{FF2B5EF4-FFF2-40B4-BE49-F238E27FC236}">
                <a16:creationId xmlns="" xmlns:a16="http://schemas.microsoft.com/office/drawing/2014/main" id="{5D5C4D9F-84CA-35C5-9F5A-61F244CE7287}"/>
              </a:ext>
            </a:extLst>
          </p:cNvPr>
          <p:cNvSpPr txBox="1"/>
          <p:nvPr/>
        </p:nvSpPr>
        <p:spPr>
          <a:xfrm>
            <a:off x="3605810" y="-69734"/>
            <a:ext cx="8018545" cy="523220"/>
          </a:xfrm>
          <a:prstGeom prst="rect">
            <a:avLst/>
          </a:prstGeom>
          <a:noFill/>
        </p:spPr>
        <p:txBody>
          <a:bodyPr wrap="square" rtlCol="0">
            <a:spAutoFit/>
          </a:bodyPr>
          <a:lstStyle/>
          <a:p>
            <a:pPr algn="ctr"/>
            <a:r>
              <a:rPr lang="it-IT" sz="2800" b="1" dirty="0">
                <a:solidFill>
                  <a:srgbClr val="FF0000"/>
                </a:solidFill>
                <a:latin typeface="Showcard Gothic" pitchFamily="82" charset="0"/>
              </a:rPr>
              <a:t>L’importanza delle fiabe per i bambini </a:t>
            </a:r>
          </a:p>
        </p:txBody>
      </p:sp>
      <p:sp>
        <p:nvSpPr>
          <p:cNvPr id="3" name="CasellaDiTesto 2"/>
          <p:cNvSpPr txBox="1"/>
          <p:nvPr/>
        </p:nvSpPr>
        <p:spPr>
          <a:xfrm>
            <a:off x="5192778" y="773184"/>
            <a:ext cx="4697128" cy="2585323"/>
          </a:xfrm>
          <a:prstGeom prst="rect">
            <a:avLst/>
          </a:prstGeom>
          <a:noFill/>
        </p:spPr>
        <p:txBody>
          <a:bodyPr wrap="square" rtlCol="0">
            <a:spAutoFit/>
          </a:bodyPr>
          <a:lstStyle/>
          <a:p>
            <a:pPr algn="ctr"/>
            <a:r>
              <a:rPr lang="it-IT" b="1" dirty="0">
                <a:solidFill>
                  <a:srgbClr val="FF0000"/>
                </a:solidFill>
                <a:latin typeface="Bradley Hand ITC" pitchFamily="66" charset="0"/>
                <a:cs typeface="Adobe Devanagari" panose="02040503050201020203" pitchFamily="18" charset="0"/>
              </a:rPr>
              <a:t>La fiaba rappresenta un potente </a:t>
            </a:r>
            <a:r>
              <a:rPr lang="it-IT" b="1" dirty="0" smtClean="0">
                <a:solidFill>
                  <a:srgbClr val="FF0000"/>
                </a:solidFill>
                <a:latin typeface="Bradley Hand ITC" pitchFamily="66" charset="0"/>
                <a:cs typeface="Adobe Devanagari" panose="02040503050201020203" pitchFamily="18" charset="0"/>
              </a:rPr>
              <a:t>mezzo</a:t>
            </a:r>
          </a:p>
          <a:p>
            <a:pPr algn="ctr"/>
            <a:r>
              <a:rPr lang="it-IT" b="1" dirty="0" smtClean="0">
                <a:solidFill>
                  <a:srgbClr val="FF0000"/>
                </a:solidFill>
                <a:latin typeface="Bradley Hand ITC" pitchFamily="66" charset="0"/>
                <a:cs typeface="Adobe Devanagari" panose="02040503050201020203" pitchFamily="18" charset="0"/>
              </a:rPr>
              <a:t> </a:t>
            </a:r>
            <a:r>
              <a:rPr lang="it-IT" b="1" dirty="0">
                <a:solidFill>
                  <a:srgbClr val="FF0000"/>
                </a:solidFill>
                <a:latin typeface="Bradley Hand ITC" pitchFamily="66" charset="0"/>
                <a:cs typeface="Adobe Devanagari" panose="02040503050201020203" pitchFamily="18" charset="0"/>
              </a:rPr>
              <a:t>di comunicazione che raggiunge direttamente il cuore del </a:t>
            </a:r>
            <a:r>
              <a:rPr lang="it-IT" b="1" dirty="0" smtClean="0">
                <a:solidFill>
                  <a:srgbClr val="FF0000"/>
                </a:solidFill>
                <a:latin typeface="Bradley Hand ITC" pitchFamily="66" charset="0"/>
                <a:cs typeface="Adobe Devanagari" panose="02040503050201020203" pitchFamily="18" charset="0"/>
              </a:rPr>
              <a:t>bambino</a:t>
            </a:r>
            <a:r>
              <a:rPr lang="it-IT" b="1" dirty="0">
                <a:solidFill>
                  <a:srgbClr val="FF0000"/>
                </a:solidFill>
                <a:latin typeface="Bradley Hand ITC" pitchFamily="66" charset="0"/>
                <a:cs typeface="Adobe Devanagari" panose="02040503050201020203" pitchFamily="18" charset="0"/>
              </a:rPr>
              <a:t>, promuovendo l’espressione di emozioni custodite nel suo animo. Attraverso la fiaba ogni bambino si immedesima in essa e, ascoltando ciò che ne scaturisce, riveste di senso il suo vissuto. Le fiabe aiutano a crescere, a elaborare, a gestire </a:t>
            </a:r>
            <a:endParaRPr lang="it-IT" b="1" dirty="0" smtClean="0">
              <a:solidFill>
                <a:srgbClr val="FF0000"/>
              </a:solidFill>
              <a:latin typeface="Bradley Hand ITC" pitchFamily="66" charset="0"/>
              <a:cs typeface="Adobe Devanagari" panose="02040503050201020203" pitchFamily="18" charset="0"/>
            </a:endParaRPr>
          </a:p>
          <a:p>
            <a:pPr algn="ctr"/>
            <a:r>
              <a:rPr lang="it-IT" b="1" dirty="0" smtClean="0">
                <a:solidFill>
                  <a:srgbClr val="FF0000"/>
                </a:solidFill>
                <a:latin typeface="Bradley Hand ITC" pitchFamily="66" charset="0"/>
                <a:cs typeface="Adobe Devanagari" panose="02040503050201020203" pitchFamily="18" charset="0"/>
              </a:rPr>
              <a:t>le </a:t>
            </a:r>
            <a:r>
              <a:rPr lang="it-IT" b="1" dirty="0">
                <a:solidFill>
                  <a:srgbClr val="FF0000"/>
                </a:solidFill>
                <a:latin typeface="Bradley Hand ITC" pitchFamily="66" charset="0"/>
                <a:cs typeface="Adobe Devanagari" panose="02040503050201020203" pitchFamily="18" charset="0"/>
              </a:rPr>
              <a:t>paure e le difficoltà. </a:t>
            </a:r>
            <a:endParaRPr lang="en-US" b="1" dirty="0">
              <a:solidFill>
                <a:srgbClr val="FF0000"/>
              </a:solidFill>
              <a:latin typeface="Bradley Hand ITC" pitchFamily="66" charset="0"/>
              <a:cs typeface="Adobe Devanagari" panose="02040503050201020203" pitchFamily="18" charset="0"/>
            </a:endParaRPr>
          </a:p>
        </p:txBody>
      </p:sp>
      <p:pic>
        <p:nvPicPr>
          <p:cNvPr id="10" name="Immagine 9">
            <a:extLst>
              <a:ext uri="{FF2B5EF4-FFF2-40B4-BE49-F238E27FC236}">
                <a16:creationId xmlns="" xmlns:a16="http://schemas.microsoft.com/office/drawing/2014/main" id="{63F65B19-2438-451F-89DC-FBAE587FEADF}"/>
              </a:ext>
            </a:extLst>
          </p:cNvPr>
          <p:cNvPicPr/>
          <p:nvPr/>
        </p:nvPicPr>
        <p:blipFill>
          <a:blip r:embed="rId3" cstate="print">
            <a:extLst>
              <a:ext uri="{BEBA8EAE-BF5A-486C-A8C5-ECC9F3942E4B}">
                <a14:imgProps xmlns:a14="http://schemas.microsoft.com/office/drawing/2010/main">
                  <a14:imgLayer r:embed="rId4">
                    <a14:imgEffect>
                      <a14:backgroundRemoval t="10000" b="90000" l="10000" r="90000">
                        <a14:foregroundMark x1="55110" y1="84466" x2="49499" y2="76283"/>
                      </a14:backgroundRemoval>
                    </a14:imgEffect>
                  </a14:imgLayer>
                </a14:imgProps>
              </a:ext>
              <a:ext uri="{28A0092B-C50C-407E-A947-70E740481C1C}">
                <a14:useLocalDpi xmlns:a14="http://schemas.microsoft.com/office/drawing/2010/main" val="0"/>
              </a:ext>
            </a:extLst>
          </a:blip>
          <a:srcRect/>
          <a:stretch>
            <a:fillRect/>
          </a:stretch>
        </p:blipFill>
        <p:spPr bwMode="auto">
          <a:xfrm>
            <a:off x="1364153" y="1565043"/>
            <a:ext cx="1256551" cy="1793463"/>
          </a:xfrm>
          <a:prstGeom prst="rect">
            <a:avLst/>
          </a:prstGeom>
          <a:ln>
            <a:noFill/>
          </a:ln>
          <a:effectLst>
            <a:outerShdw blurRad="292100" dist="139700" dir="2700000" algn="tl" rotWithShape="0">
              <a:srgbClr val="333333">
                <a:alpha val="65000"/>
              </a:srgbClr>
            </a:outerShdw>
          </a:effectLst>
        </p:spPr>
      </p:pic>
      <p:sp>
        <p:nvSpPr>
          <p:cNvPr id="11" name="CasellaDiTesto 10">
            <a:extLst>
              <a:ext uri="{FF2B5EF4-FFF2-40B4-BE49-F238E27FC236}">
                <a16:creationId xmlns="" xmlns:a16="http://schemas.microsoft.com/office/drawing/2014/main" id="{1983CE5B-EB43-4F5F-BC55-42B8B55B9AB9}"/>
              </a:ext>
            </a:extLst>
          </p:cNvPr>
          <p:cNvSpPr txBox="1"/>
          <p:nvPr/>
        </p:nvSpPr>
        <p:spPr>
          <a:xfrm>
            <a:off x="690513" y="3366973"/>
            <a:ext cx="2453909" cy="1631216"/>
          </a:xfrm>
          <a:prstGeom prst="rect">
            <a:avLst/>
          </a:prstGeom>
          <a:noFill/>
        </p:spPr>
        <p:txBody>
          <a:bodyPr wrap="square" rtlCol="0">
            <a:spAutoFit/>
          </a:bodyPr>
          <a:lstStyle/>
          <a:p>
            <a:pPr algn="ctr"/>
            <a:r>
              <a:rPr lang="it-IT" sz="2000" b="1" dirty="0">
                <a:solidFill>
                  <a:srgbClr val="00B0F0"/>
                </a:solidFill>
              </a:rPr>
              <a:t>SCUOLA </a:t>
            </a:r>
            <a:r>
              <a:rPr lang="it-IT" sz="2000" b="1" dirty="0" smtClean="0">
                <a:solidFill>
                  <a:srgbClr val="00B0F0"/>
                </a:solidFill>
              </a:rPr>
              <a:t> DELL’INFANZIA</a:t>
            </a:r>
          </a:p>
          <a:p>
            <a:pPr algn="ctr"/>
            <a:r>
              <a:rPr lang="it-IT" sz="2000" b="1" dirty="0" smtClean="0">
                <a:solidFill>
                  <a:srgbClr val="00B0F0"/>
                </a:solidFill>
              </a:rPr>
              <a:t>PARITARIA </a:t>
            </a:r>
          </a:p>
          <a:p>
            <a:pPr algn="ctr"/>
            <a:r>
              <a:rPr lang="it-IT" sz="2000" b="1" dirty="0" smtClean="0">
                <a:solidFill>
                  <a:srgbClr val="00B0F0"/>
                </a:solidFill>
              </a:rPr>
              <a:t>MATER </a:t>
            </a:r>
            <a:r>
              <a:rPr lang="it-IT" sz="2000" b="1" dirty="0">
                <a:solidFill>
                  <a:srgbClr val="00B0F0"/>
                </a:solidFill>
              </a:rPr>
              <a:t>DEI</a:t>
            </a:r>
          </a:p>
          <a:p>
            <a:pPr algn="ctr"/>
            <a:r>
              <a:rPr lang="it-IT" sz="2000" b="1" dirty="0">
                <a:solidFill>
                  <a:srgbClr val="00B0F0"/>
                </a:solidFill>
              </a:rPr>
              <a:t>BENEVENTO</a:t>
            </a:r>
          </a:p>
        </p:txBody>
      </p:sp>
      <p:sp>
        <p:nvSpPr>
          <p:cNvPr id="2" name="CasellaDiTesto 1"/>
          <p:cNvSpPr txBox="1"/>
          <p:nvPr/>
        </p:nvSpPr>
        <p:spPr>
          <a:xfrm>
            <a:off x="1460267" y="5659655"/>
            <a:ext cx="532162" cy="584775"/>
          </a:xfrm>
          <a:prstGeom prst="rect">
            <a:avLst/>
          </a:prstGeom>
          <a:noFill/>
        </p:spPr>
        <p:txBody>
          <a:bodyPr wrap="square" rtlCol="0">
            <a:spAutoFit/>
          </a:bodyPr>
          <a:lstStyle/>
          <a:p>
            <a:r>
              <a:rPr lang="it-IT" sz="3200" b="1" dirty="0" smtClean="0">
                <a:solidFill>
                  <a:srgbClr val="0070C0"/>
                </a:solidFill>
                <a:latin typeface="Bradley Hand ITC" pitchFamily="66" charset="0"/>
              </a:rPr>
              <a:t>1</a:t>
            </a:r>
            <a:endParaRPr lang="it-IT" sz="3200" b="1" dirty="0">
              <a:solidFill>
                <a:srgbClr val="0070C0"/>
              </a:solidFill>
              <a:latin typeface="Bradley Hand ITC" pitchFamily="66" charset="0"/>
            </a:endParaRPr>
          </a:p>
        </p:txBody>
      </p:sp>
    </p:spTree>
    <p:extLst>
      <p:ext uri="{BB962C8B-B14F-4D97-AF65-F5344CB8AC3E}">
        <p14:creationId xmlns:p14="http://schemas.microsoft.com/office/powerpoint/2010/main" val="18079252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satMod val="92000"/>
                <a:lumMod val="120000"/>
              </a:schemeClr>
            </a:gs>
            <a:gs pos="100000">
              <a:schemeClr val="bg1">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61" name="Rectangle 26">
            <a:extLst>
              <a:ext uri="{FF2B5EF4-FFF2-40B4-BE49-F238E27FC236}">
                <a16:creationId xmlns="" xmlns:a16="http://schemas.microsoft.com/office/drawing/2014/main" id="{93262980-E907-4930-9E6E-3DC2025CE75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28">
            <a:extLst>
              <a:ext uri="{FF2B5EF4-FFF2-40B4-BE49-F238E27FC236}">
                <a16:creationId xmlns="" xmlns:a16="http://schemas.microsoft.com/office/drawing/2014/main" id="{AFD53EBD-B361-45AD-8ABF-9270B20B4AF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82880" cy="6858000"/>
          </a:xfrm>
          <a:prstGeom prst="rect">
            <a:avLst/>
          </a:prstGeom>
          <a:solidFill>
            <a:srgbClr val="5D354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13" name="Content Placeholder 7">
            <a:extLst>
              <a:ext uri="{FF2B5EF4-FFF2-40B4-BE49-F238E27FC236}">
                <a16:creationId xmlns="" xmlns:a16="http://schemas.microsoft.com/office/drawing/2014/main" id="{D193AC17-8003-3F2A-3C74-07D316563032}"/>
              </a:ext>
            </a:extLst>
          </p:cNvPr>
          <p:cNvSpPr>
            <a:spLocks noGrp="1"/>
          </p:cNvSpPr>
          <p:nvPr>
            <p:ph idx="1"/>
          </p:nvPr>
        </p:nvSpPr>
        <p:spPr>
          <a:xfrm>
            <a:off x="1038035" y="1491636"/>
            <a:ext cx="6488396" cy="4822724"/>
          </a:xfrm>
        </p:spPr>
        <p:txBody>
          <a:bodyPr>
            <a:normAutofit fontScale="92500" lnSpcReduction="20000"/>
          </a:bodyPr>
          <a:lstStyle/>
          <a:p>
            <a:pPr>
              <a:buClr>
                <a:srgbClr val="F0B556"/>
              </a:buClr>
            </a:pPr>
            <a:r>
              <a:rPr lang="it-IT" sz="2600" b="1" dirty="0">
                <a:solidFill>
                  <a:srgbClr val="00B0F0"/>
                </a:solidFill>
                <a:latin typeface="Bradley Hand ITC" pitchFamily="66" charset="0"/>
              </a:rPr>
              <a:t>Cappuccetto Rosso è una storia antica densa di significati e insegnamenti utili anche nella vita di tutti i giorni</a:t>
            </a:r>
          </a:p>
          <a:p>
            <a:pPr>
              <a:buClr>
                <a:srgbClr val="F0B556"/>
              </a:buClr>
            </a:pPr>
            <a:r>
              <a:rPr lang="it-IT" sz="2600" b="1" dirty="0">
                <a:solidFill>
                  <a:srgbClr val="00B0F0"/>
                </a:solidFill>
                <a:latin typeface="Bradley Hand ITC" pitchFamily="66" charset="0"/>
              </a:rPr>
              <a:t>La protagonista attraversa il bosco per poter andare a trovare l’amata nonnina, incorrendo nella figura ambigua del lupo. La fiaba permette di comprendere che la vita è un viaggio da attraversare e, anche se a volte possono capitare incontri con figure negative, grazie all’interiorizzazione di regole adeguate e ad incontri positivi, si vince la sfida, acquisendo maggiore fiducia in sé. </a:t>
            </a:r>
            <a:endParaRPr lang="it-IT" sz="2600" b="1" dirty="0" smtClean="0">
              <a:solidFill>
                <a:srgbClr val="00B0F0"/>
              </a:solidFill>
              <a:latin typeface="Bradley Hand ITC" pitchFamily="66" charset="0"/>
            </a:endParaRPr>
          </a:p>
          <a:p>
            <a:pPr>
              <a:buClr>
                <a:srgbClr val="F0B556"/>
              </a:buClr>
            </a:pPr>
            <a:r>
              <a:rPr lang="it-IT" sz="2600" b="1" dirty="0" smtClean="0">
                <a:solidFill>
                  <a:srgbClr val="00B0F0"/>
                </a:solidFill>
                <a:latin typeface="Bradley Hand ITC" pitchFamily="66" charset="0"/>
              </a:rPr>
              <a:t>Il </a:t>
            </a:r>
            <a:r>
              <a:rPr lang="it-IT" sz="2600" b="1" dirty="0">
                <a:solidFill>
                  <a:srgbClr val="00B0F0"/>
                </a:solidFill>
                <a:latin typeface="Bradley Hand ITC" pitchFamily="66" charset="0"/>
              </a:rPr>
              <a:t>lieto fine della storia sostiene il singolo nell’attraversare la paura (il bosco</a:t>
            </a:r>
            <a:r>
              <a:rPr lang="it-IT" sz="2600" b="1" dirty="0" smtClean="0">
                <a:solidFill>
                  <a:srgbClr val="00B0F0"/>
                </a:solidFill>
                <a:latin typeface="Bradley Hand ITC" pitchFamily="66" charset="0"/>
              </a:rPr>
              <a:t>), </a:t>
            </a:r>
            <a:r>
              <a:rPr lang="it-IT" sz="2600" b="1" dirty="0">
                <a:solidFill>
                  <a:srgbClr val="00B0F0"/>
                </a:solidFill>
                <a:latin typeface="Bradley Hand ITC" pitchFamily="66" charset="0"/>
              </a:rPr>
              <a:t>sapendo che la soluzione esiste (il lupo viene sconfitto).</a:t>
            </a:r>
          </a:p>
          <a:p>
            <a:pPr>
              <a:buClr>
                <a:srgbClr val="F0B556"/>
              </a:buClr>
            </a:pPr>
            <a:endParaRPr lang="it-IT" dirty="0"/>
          </a:p>
        </p:txBody>
      </p:sp>
      <p:sp>
        <p:nvSpPr>
          <p:cNvPr id="63" name="Freeform 11">
            <a:extLst>
              <a:ext uri="{FF2B5EF4-FFF2-40B4-BE49-F238E27FC236}">
                <a16:creationId xmlns="" xmlns:a16="http://schemas.microsoft.com/office/drawing/2014/main" id="{DA1A4CE7-6399-4B37-ACE2-CFC4B4077B5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Segnaposto contenuto 3" descr="Immagine che contiene cartone animato, clipart, Cartoni animati, figurina&#10;&#10;Descrizione generata automaticamente">
            <a:extLst>
              <a:ext uri="{FF2B5EF4-FFF2-40B4-BE49-F238E27FC236}">
                <a16:creationId xmlns="" xmlns:a16="http://schemas.microsoft.com/office/drawing/2014/main" id="{A29C5ADF-45A8-7A87-C534-4D4B9A1A66FF}"/>
              </a:ext>
            </a:extLst>
          </p:cNvPr>
          <p:cNvPicPr>
            <a:picLocks noChangeAspect="1"/>
          </p:cNvPicPr>
          <p:nvPr/>
        </p:nvPicPr>
        <p:blipFill rotWithShape="1">
          <a:blip r:embed="rId2"/>
          <a:srcRect l="1936" r="1"/>
          <a:stretch/>
        </p:blipFill>
        <p:spPr>
          <a:xfrm>
            <a:off x="7414552" y="1467591"/>
            <a:ext cx="4348116" cy="4427795"/>
          </a:xfrm>
          <a:prstGeom prst="rect">
            <a:avLst/>
          </a:prstGeom>
        </p:spPr>
      </p:pic>
      <p:sp>
        <p:nvSpPr>
          <p:cNvPr id="5" name="CasellaDiTesto 4">
            <a:extLst>
              <a:ext uri="{FF2B5EF4-FFF2-40B4-BE49-F238E27FC236}">
                <a16:creationId xmlns="" xmlns:a16="http://schemas.microsoft.com/office/drawing/2014/main" id="{327BEA35-D05B-259C-F373-64DCBFC1D87F}"/>
              </a:ext>
            </a:extLst>
          </p:cNvPr>
          <p:cNvSpPr txBox="1"/>
          <p:nvPr/>
        </p:nvSpPr>
        <p:spPr>
          <a:xfrm>
            <a:off x="1987045" y="427703"/>
            <a:ext cx="7677765" cy="707886"/>
          </a:xfrm>
          <a:prstGeom prst="rect">
            <a:avLst/>
          </a:prstGeom>
          <a:noFill/>
        </p:spPr>
        <p:txBody>
          <a:bodyPr wrap="square" rtlCol="0">
            <a:spAutoFit/>
          </a:bodyPr>
          <a:lstStyle/>
          <a:p>
            <a:pPr algn="ctr"/>
            <a:r>
              <a:rPr lang="it-IT" sz="4000" b="1" dirty="0">
                <a:solidFill>
                  <a:srgbClr val="FF0000"/>
                </a:solidFill>
                <a:latin typeface="Showcard Gothic" pitchFamily="82" charset="0"/>
              </a:rPr>
              <a:t>Cappuccetto </a:t>
            </a:r>
            <a:r>
              <a:rPr lang="it-IT" sz="4000" b="1" dirty="0" smtClean="0">
                <a:solidFill>
                  <a:srgbClr val="FF0000"/>
                </a:solidFill>
                <a:latin typeface="Showcard Gothic" pitchFamily="82" charset="0"/>
              </a:rPr>
              <a:t> Rosso</a:t>
            </a:r>
            <a:endParaRPr lang="it-IT" sz="4000" b="1" dirty="0">
              <a:solidFill>
                <a:srgbClr val="FF0000"/>
              </a:solidFill>
              <a:latin typeface="Showcard Gothic" pitchFamily="82" charset="0"/>
            </a:endParaRPr>
          </a:p>
        </p:txBody>
      </p:sp>
      <p:pic>
        <p:nvPicPr>
          <p:cNvPr id="8" name="Immagine 7">
            <a:extLst>
              <a:ext uri="{FF2B5EF4-FFF2-40B4-BE49-F238E27FC236}">
                <a16:creationId xmlns="" xmlns:a16="http://schemas.microsoft.com/office/drawing/2014/main" id="{63F65B19-2438-451F-89DC-FBAE587FEADF}"/>
              </a:ext>
            </a:extLst>
          </p:cNvPr>
          <p:cNvPicPr/>
          <p:nvPr/>
        </p:nvPicPr>
        <p:blipFill>
          <a:blip r:embed="rId3" cstate="print">
            <a:extLst>
              <a:ext uri="{BEBA8EAE-BF5A-486C-A8C5-ECC9F3942E4B}">
                <a14:imgProps xmlns:a14="http://schemas.microsoft.com/office/drawing/2010/main">
                  <a14:imgLayer r:embed="rId4">
                    <a14:imgEffect>
                      <a14:backgroundRemoval t="10000" b="90000" l="10000" r="90000">
                        <a14:foregroundMark x1="55110" y1="84466" x2="49499" y2="76283"/>
                      </a14:backgroundRemoval>
                    </a14:imgEffect>
                  </a14:imgLayer>
                </a14:imgProps>
              </a:ext>
              <a:ext uri="{28A0092B-C50C-407E-A947-70E740481C1C}">
                <a14:useLocalDpi xmlns:a14="http://schemas.microsoft.com/office/drawing/2010/main" val="0"/>
              </a:ext>
            </a:extLst>
          </a:blip>
          <a:srcRect/>
          <a:stretch>
            <a:fillRect/>
          </a:stretch>
        </p:blipFill>
        <p:spPr bwMode="auto">
          <a:xfrm>
            <a:off x="1083693" y="-9664"/>
            <a:ext cx="989842" cy="1206323"/>
          </a:xfrm>
          <a:prstGeom prst="rect">
            <a:avLst/>
          </a:prstGeom>
          <a:ln>
            <a:noFill/>
          </a:ln>
          <a:effectLst>
            <a:outerShdw blurRad="292100" dist="139700" dir="2700000" algn="tl" rotWithShape="0">
              <a:srgbClr val="333333">
                <a:alpha val="65000"/>
              </a:srgbClr>
            </a:outerShdw>
          </a:effectLst>
        </p:spPr>
      </p:pic>
      <p:sp>
        <p:nvSpPr>
          <p:cNvPr id="9" name="CasellaDiTesto 8">
            <a:extLst>
              <a:ext uri="{FF2B5EF4-FFF2-40B4-BE49-F238E27FC236}">
                <a16:creationId xmlns="" xmlns:a16="http://schemas.microsoft.com/office/drawing/2014/main" id="{1983CE5B-EB43-4F5F-BC55-42B8B55B9AB9}"/>
              </a:ext>
            </a:extLst>
          </p:cNvPr>
          <p:cNvSpPr txBox="1"/>
          <p:nvPr/>
        </p:nvSpPr>
        <p:spPr>
          <a:xfrm>
            <a:off x="9588610" y="151372"/>
            <a:ext cx="1981758" cy="1015663"/>
          </a:xfrm>
          <a:prstGeom prst="rect">
            <a:avLst/>
          </a:prstGeom>
          <a:noFill/>
        </p:spPr>
        <p:txBody>
          <a:bodyPr wrap="square" rtlCol="0">
            <a:spAutoFit/>
          </a:bodyPr>
          <a:lstStyle/>
          <a:p>
            <a:pPr algn="ctr"/>
            <a:r>
              <a:rPr lang="it-IT" sz="1200" b="1" dirty="0">
                <a:solidFill>
                  <a:srgbClr val="00B0F0"/>
                </a:solidFill>
              </a:rPr>
              <a:t>SCUOLA </a:t>
            </a:r>
            <a:r>
              <a:rPr lang="it-IT" sz="1200" b="1" dirty="0" smtClean="0">
                <a:solidFill>
                  <a:srgbClr val="00B0F0"/>
                </a:solidFill>
              </a:rPr>
              <a:t> DELL’INFANZIA</a:t>
            </a:r>
          </a:p>
          <a:p>
            <a:pPr algn="ctr"/>
            <a:r>
              <a:rPr lang="it-IT" sz="1200" b="1" dirty="0" smtClean="0">
                <a:solidFill>
                  <a:srgbClr val="00B0F0"/>
                </a:solidFill>
              </a:rPr>
              <a:t>PARITARIA </a:t>
            </a:r>
          </a:p>
          <a:p>
            <a:pPr algn="ctr"/>
            <a:r>
              <a:rPr lang="it-IT" sz="1200" b="1" dirty="0" smtClean="0">
                <a:solidFill>
                  <a:srgbClr val="00B0F0"/>
                </a:solidFill>
              </a:rPr>
              <a:t>MATER </a:t>
            </a:r>
            <a:r>
              <a:rPr lang="it-IT" sz="1200" b="1" dirty="0">
                <a:solidFill>
                  <a:srgbClr val="00B0F0"/>
                </a:solidFill>
              </a:rPr>
              <a:t>DEI</a:t>
            </a:r>
          </a:p>
          <a:p>
            <a:pPr algn="ctr"/>
            <a:r>
              <a:rPr lang="it-IT" sz="1200" b="1" dirty="0">
                <a:solidFill>
                  <a:srgbClr val="00B0F0"/>
                </a:solidFill>
              </a:rPr>
              <a:t>BENEVENTO</a:t>
            </a:r>
          </a:p>
        </p:txBody>
      </p:sp>
      <p:sp>
        <p:nvSpPr>
          <p:cNvPr id="10" name="CasellaDiTesto 9"/>
          <p:cNvSpPr txBox="1"/>
          <p:nvPr/>
        </p:nvSpPr>
        <p:spPr>
          <a:xfrm>
            <a:off x="1405177" y="6021973"/>
            <a:ext cx="532162" cy="584775"/>
          </a:xfrm>
          <a:prstGeom prst="rect">
            <a:avLst/>
          </a:prstGeom>
          <a:noFill/>
        </p:spPr>
        <p:txBody>
          <a:bodyPr wrap="square" rtlCol="0">
            <a:spAutoFit/>
          </a:bodyPr>
          <a:lstStyle/>
          <a:p>
            <a:r>
              <a:rPr lang="it-IT" sz="3200" b="1" dirty="0" smtClean="0">
                <a:solidFill>
                  <a:srgbClr val="0070C0"/>
                </a:solidFill>
                <a:latin typeface="Bradley Hand ITC" pitchFamily="66" charset="0"/>
              </a:rPr>
              <a:t>2</a:t>
            </a:r>
            <a:endParaRPr lang="it-IT" sz="3200" b="1" dirty="0">
              <a:solidFill>
                <a:srgbClr val="0070C0"/>
              </a:solidFill>
              <a:latin typeface="Bradley Hand ITC" pitchFamily="66" charset="0"/>
            </a:endParaRPr>
          </a:p>
        </p:txBody>
      </p:sp>
    </p:spTree>
    <p:extLst>
      <p:ext uri="{BB962C8B-B14F-4D97-AF65-F5344CB8AC3E}">
        <p14:creationId xmlns:p14="http://schemas.microsoft.com/office/powerpoint/2010/main" val="8825207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6BF7F5A0-238E-3ED0-DB47-848F5661029A}"/>
              </a:ext>
            </a:extLst>
          </p:cNvPr>
          <p:cNvSpPr>
            <a:spLocks noGrp="1"/>
          </p:cNvSpPr>
          <p:nvPr>
            <p:ph type="title"/>
          </p:nvPr>
        </p:nvSpPr>
        <p:spPr>
          <a:xfrm>
            <a:off x="278295" y="367746"/>
            <a:ext cx="6256421" cy="906031"/>
          </a:xfrm>
        </p:spPr>
        <p:txBody>
          <a:bodyPr>
            <a:normAutofit fontScale="90000"/>
          </a:bodyPr>
          <a:lstStyle/>
          <a:p>
            <a:pPr algn="ctr"/>
            <a:r>
              <a:rPr lang="it-IT" b="1" dirty="0" smtClean="0">
                <a:solidFill>
                  <a:srgbClr val="00B0F0"/>
                </a:solidFill>
                <a:latin typeface="Showcard Gothic" pitchFamily="82" charset="0"/>
              </a:rPr>
              <a:t>insegnamenti</a:t>
            </a:r>
            <a:endParaRPr lang="it-IT" b="1" dirty="0">
              <a:solidFill>
                <a:srgbClr val="00B0F0"/>
              </a:solidFill>
              <a:latin typeface="Showcard Gothic" pitchFamily="82" charset="0"/>
            </a:endParaRPr>
          </a:p>
        </p:txBody>
      </p:sp>
      <p:sp>
        <p:nvSpPr>
          <p:cNvPr id="3" name="Segnaposto contenuto 2">
            <a:extLst>
              <a:ext uri="{FF2B5EF4-FFF2-40B4-BE49-F238E27FC236}">
                <a16:creationId xmlns="" xmlns:a16="http://schemas.microsoft.com/office/drawing/2014/main" id="{16FDDB8F-0C75-8C43-6306-748796479B23}"/>
              </a:ext>
            </a:extLst>
          </p:cNvPr>
          <p:cNvSpPr>
            <a:spLocks noGrp="1"/>
          </p:cNvSpPr>
          <p:nvPr>
            <p:ph idx="1"/>
          </p:nvPr>
        </p:nvSpPr>
        <p:spPr>
          <a:xfrm>
            <a:off x="941489" y="1411457"/>
            <a:ext cx="5578581" cy="4780720"/>
          </a:xfrm>
        </p:spPr>
        <p:txBody>
          <a:bodyPr>
            <a:normAutofit fontScale="92500"/>
          </a:bodyPr>
          <a:lstStyle/>
          <a:p>
            <a:r>
              <a:rPr lang="it-IT" b="1" u="sng" dirty="0">
                <a:solidFill>
                  <a:srgbClr val="FF0000"/>
                </a:solidFill>
                <a:latin typeface="Bradley Hand ITC" pitchFamily="66" charset="0"/>
              </a:rPr>
              <a:t>Ascoltare i genitori e le figure di riferimento e rispettare le regole </a:t>
            </a:r>
            <a:r>
              <a:rPr lang="it-IT" b="1" dirty="0" smtClean="0">
                <a:solidFill>
                  <a:srgbClr val="C00000"/>
                </a:solidFill>
                <a:latin typeface="Bradley Hand ITC" pitchFamily="66" charset="0"/>
              </a:rPr>
              <a:t>che </a:t>
            </a:r>
            <a:r>
              <a:rPr lang="it-IT" b="1" dirty="0">
                <a:solidFill>
                  <a:srgbClr val="C00000"/>
                </a:solidFill>
                <a:latin typeface="Bradley Hand ITC" pitchFamily="66" charset="0"/>
              </a:rPr>
              <a:t>aiutano ad evitare i pericoli ( la mamma di Cappuccetto Rosso </a:t>
            </a:r>
            <a:r>
              <a:rPr lang="it-IT" b="1" dirty="0" smtClean="0">
                <a:solidFill>
                  <a:srgbClr val="C00000"/>
                </a:solidFill>
                <a:latin typeface="Bradley Hand ITC" pitchFamily="66" charset="0"/>
              </a:rPr>
              <a:t>mette in </a:t>
            </a:r>
            <a:r>
              <a:rPr lang="it-IT" b="1" dirty="0">
                <a:solidFill>
                  <a:srgbClr val="C00000"/>
                </a:solidFill>
                <a:latin typeface="Bradley Hand ITC" pitchFamily="66" charset="0"/>
              </a:rPr>
              <a:t>guardia la bambina, ma la sua disobbedienza </a:t>
            </a:r>
            <a:r>
              <a:rPr lang="it-IT" b="1" dirty="0" smtClean="0">
                <a:solidFill>
                  <a:srgbClr val="C00000"/>
                </a:solidFill>
                <a:latin typeface="Bradley Hand ITC" pitchFamily="66" charset="0"/>
              </a:rPr>
              <a:t>la mette nei </a:t>
            </a:r>
            <a:r>
              <a:rPr lang="it-IT" b="1" dirty="0">
                <a:solidFill>
                  <a:srgbClr val="C00000"/>
                </a:solidFill>
                <a:latin typeface="Bradley Hand ITC" pitchFamily="66" charset="0"/>
              </a:rPr>
              <a:t>guai)</a:t>
            </a:r>
          </a:p>
          <a:p>
            <a:r>
              <a:rPr lang="it-IT" b="1" dirty="0">
                <a:solidFill>
                  <a:srgbClr val="FF0000"/>
                </a:solidFill>
                <a:latin typeface="Bradley Hand ITC" pitchFamily="66" charset="0"/>
              </a:rPr>
              <a:t> </a:t>
            </a:r>
            <a:r>
              <a:rPr lang="it-IT" b="1" u="sng" dirty="0">
                <a:solidFill>
                  <a:srgbClr val="FF0000"/>
                </a:solidFill>
                <a:latin typeface="Bradley Hand ITC" pitchFamily="66" charset="0"/>
              </a:rPr>
              <a:t>Riconoscere i pericoli</a:t>
            </a:r>
            <a:r>
              <a:rPr lang="it-IT" b="1" dirty="0">
                <a:solidFill>
                  <a:srgbClr val="C00000"/>
                </a:solidFill>
                <a:latin typeface="Bradley Hand ITC" pitchFamily="66" charset="0"/>
              </a:rPr>
              <a:t>:  a volte il </a:t>
            </a:r>
            <a:r>
              <a:rPr lang="it-IT" b="1" dirty="0" smtClean="0">
                <a:solidFill>
                  <a:srgbClr val="C00000"/>
                </a:solidFill>
                <a:latin typeface="Bradley Hand ITC" pitchFamily="66" charset="0"/>
              </a:rPr>
              <a:t>pericolo (che </a:t>
            </a:r>
            <a:r>
              <a:rPr lang="it-IT" b="1" dirty="0">
                <a:solidFill>
                  <a:srgbClr val="C00000"/>
                </a:solidFill>
                <a:latin typeface="Bradley Hand ITC" pitchFamily="66" charset="0"/>
              </a:rPr>
              <a:t>può essere una persona o una situazione) si </a:t>
            </a:r>
            <a:r>
              <a:rPr lang="it-IT" b="1" dirty="0" smtClean="0">
                <a:solidFill>
                  <a:srgbClr val="C00000"/>
                </a:solidFill>
                <a:latin typeface="Bradley Hand ITC" pitchFamily="66" charset="0"/>
              </a:rPr>
              <a:t>maschera -come </a:t>
            </a:r>
            <a:r>
              <a:rPr lang="it-IT" b="1" dirty="0">
                <a:solidFill>
                  <a:srgbClr val="C00000"/>
                </a:solidFill>
                <a:latin typeface="Bradley Hand ITC" pitchFamily="66" charset="0"/>
              </a:rPr>
              <a:t>il lupo che  si </a:t>
            </a:r>
            <a:r>
              <a:rPr lang="it-IT" b="1" dirty="0" smtClean="0">
                <a:solidFill>
                  <a:srgbClr val="C00000"/>
                </a:solidFill>
                <a:latin typeface="Bradley Hand ITC" pitchFamily="66" charset="0"/>
              </a:rPr>
              <a:t>camuffa- </a:t>
            </a:r>
            <a:r>
              <a:rPr lang="it-IT" b="1" dirty="0">
                <a:solidFill>
                  <a:srgbClr val="C00000"/>
                </a:solidFill>
                <a:latin typeface="Bradley Hand ITC" pitchFamily="66" charset="0"/>
              </a:rPr>
              <a:t>prendendo le sembianze di una persona dolce, affabile e gentile, per poi sferrare il suo attacco.</a:t>
            </a:r>
          </a:p>
          <a:p>
            <a:r>
              <a:rPr lang="it-IT" b="1" u="sng" dirty="0">
                <a:solidFill>
                  <a:srgbClr val="FF0000"/>
                </a:solidFill>
                <a:latin typeface="Bradley Hand ITC" pitchFamily="66" charset="0"/>
              </a:rPr>
              <a:t>Superare ed affrontare le paure</a:t>
            </a:r>
          </a:p>
          <a:p>
            <a:pPr marL="0" indent="0">
              <a:buNone/>
            </a:pPr>
            <a:endParaRPr lang="it-IT" dirty="0"/>
          </a:p>
        </p:txBody>
      </p:sp>
      <p:pic>
        <p:nvPicPr>
          <p:cNvPr id="2050" name="Picture 2" descr="illustrazione di incontro di Cappuccetto Rosso con il lupo - 45971064"/>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6631890" y="965238"/>
            <a:ext cx="4509876" cy="4530787"/>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31888" y="5139268"/>
            <a:ext cx="1453779" cy="18876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CasellaDiTesto 6">
            <a:extLst>
              <a:ext uri="{FF2B5EF4-FFF2-40B4-BE49-F238E27FC236}">
                <a16:creationId xmlns="" xmlns:a16="http://schemas.microsoft.com/office/drawing/2014/main" id="{1983CE5B-EB43-4F5F-BC55-42B8B55B9AB9}"/>
              </a:ext>
            </a:extLst>
          </p:cNvPr>
          <p:cNvSpPr txBox="1"/>
          <p:nvPr/>
        </p:nvSpPr>
        <p:spPr>
          <a:xfrm>
            <a:off x="7719800" y="5523140"/>
            <a:ext cx="2214544" cy="1169551"/>
          </a:xfrm>
          <a:prstGeom prst="rect">
            <a:avLst/>
          </a:prstGeom>
          <a:noFill/>
        </p:spPr>
        <p:txBody>
          <a:bodyPr wrap="square" rtlCol="0">
            <a:spAutoFit/>
          </a:bodyPr>
          <a:lstStyle/>
          <a:p>
            <a:r>
              <a:rPr lang="it-IT" sz="1400" b="1" dirty="0" smtClean="0">
                <a:solidFill>
                  <a:srgbClr val="00B0F0"/>
                </a:solidFill>
              </a:rPr>
              <a:t>SCUOLA</a:t>
            </a:r>
          </a:p>
          <a:p>
            <a:r>
              <a:rPr lang="it-IT" sz="1400" b="1" dirty="0" smtClean="0">
                <a:solidFill>
                  <a:srgbClr val="00B0F0"/>
                </a:solidFill>
              </a:rPr>
              <a:t>DELL’INFAZIA</a:t>
            </a:r>
          </a:p>
          <a:p>
            <a:r>
              <a:rPr lang="it-IT" sz="1400" b="1" dirty="0" smtClean="0">
                <a:solidFill>
                  <a:srgbClr val="00B0F0"/>
                </a:solidFill>
              </a:rPr>
              <a:t>PARITARIA </a:t>
            </a:r>
          </a:p>
          <a:p>
            <a:r>
              <a:rPr lang="it-IT" sz="1400" b="1" dirty="0" smtClean="0">
                <a:solidFill>
                  <a:srgbClr val="00B0F0"/>
                </a:solidFill>
              </a:rPr>
              <a:t>MATER </a:t>
            </a:r>
            <a:r>
              <a:rPr lang="it-IT" sz="1400" b="1" dirty="0">
                <a:solidFill>
                  <a:srgbClr val="00B0F0"/>
                </a:solidFill>
              </a:rPr>
              <a:t>DEI</a:t>
            </a:r>
          </a:p>
          <a:p>
            <a:r>
              <a:rPr lang="it-IT" sz="1400" b="1" dirty="0">
                <a:solidFill>
                  <a:srgbClr val="00B0F0"/>
                </a:solidFill>
              </a:rPr>
              <a:t>BENEVENTO</a:t>
            </a:r>
          </a:p>
        </p:txBody>
      </p:sp>
      <p:sp>
        <p:nvSpPr>
          <p:cNvPr id="8" name="CasellaDiTesto 7"/>
          <p:cNvSpPr txBox="1"/>
          <p:nvPr/>
        </p:nvSpPr>
        <p:spPr>
          <a:xfrm>
            <a:off x="2085909" y="6192177"/>
            <a:ext cx="532162" cy="584775"/>
          </a:xfrm>
          <a:prstGeom prst="rect">
            <a:avLst/>
          </a:prstGeom>
          <a:noFill/>
        </p:spPr>
        <p:txBody>
          <a:bodyPr wrap="square" rtlCol="0">
            <a:spAutoFit/>
          </a:bodyPr>
          <a:lstStyle/>
          <a:p>
            <a:r>
              <a:rPr lang="it-IT" sz="3200" b="1" dirty="0" smtClean="0">
                <a:solidFill>
                  <a:srgbClr val="0070C0"/>
                </a:solidFill>
                <a:latin typeface="Bradley Hand ITC" pitchFamily="66" charset="0"/>
              </a:rPr>
              <a:t>3</a:t>
            </a:r>
            <a:endParaRPr lang="it-IT" sz="3200" b="1" dirty="0">
              <a:solidFill>
                <a:srgbClr val="0070C0"/>
              </a:solidFill>
              <a:latin typeface="Bradley Hand ITC" pitchFamily="66" charset="0"/>
            </a:endParaRPr>
          </a:p>
        </p:txBody>
      </p:sp>
    </p:spTree>
    <p:extLst>
      <p:ext uri="{BB962C8B-B14F-4D97-AF65-F5344CB8AC3E}">
        <p14:creationId xmlns:p14="http://schemas.microsoft.com/office/powerpoint/2010/main" val="6848588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C363B356-5B32-AFD9-94ED-8AB5BD2D410A}"/>
              </a:ext>
            </a:extLst>
          </p:cNvPr>
          <p:cNvSpPr>
            <a:spLocks noGrp="1"/>
          </p:cNvSpPr>
          <p:nvPr>
            <p:ph type="title"/>
          </p:nvPr>
        </p:nvSpPr>
        <p:spPr>
          <a:xfrm>
            <a:off x="2592925" y="158171"/>
            <a:ext cx="8911687" cy="732742"/>
          </a:xfrm>
        </p:spPr>
        <p:txBody>
          <a:bodyPr>
            <a:normAutofit/>
          </a:bodyPr>
          <a:lstStyle/>
          <a:p>
            <a:r>
              <a:rPr lang="it-IT" sz="4000" b="1" dirty="0">
                <a:solidFill>
                  <a:srgbClr val="FFC000"/>
                </a:solidFill>
                <a:effectLst>
                  <a:glow rad="101600">
                    <a:srgbClr val="FFFF00">
                      <a:alpha val="60000"/>
                    </a:srgbClr>
                  </a:glow>
                </a:effectLst>
                <a:latin typeface="Showcard Gothic" pitchFamily="82" charset="0"/>
              </a:rPr>
              <a:t>Obiettivi </a:t>
            </a:r>
            <a:r>
              <a:rPr lang="it-IT" sz="4000" b="1" dirty="0" smtClean="0">
                <a:solidFill>
                  <a:srgbClr val="FFC000"/>
                </a:solidFill>
                <a:effectLst>
                  <a:glow rad="101600">
                    <a:srgbClr val="FFFF00">
                      <a:alpha val="60000"/>
                    </a:srgbClr>
                  </a:glow>
                </a:effectLst>
                <a:latin typeface="Showcard Gothic" pitchFamily="82" charset="0"/>
              </a:rPr>
              <a:t> formativi</a:t>
            </a:r>
            <a:endParaRPr lang="it-IT" sz="4000" b="1" dirty="0">
              <a:solidFill>
                <a:srgbClr val="FFC000"/>
              </a:solidFill>
              <a:effectLst>
                <a:glow rad="101600">
                  <a:srgbClr val="FFFF00">
                    <a:alpha val="60000"/>
                  </a:srgbClr>
                </a:glow>
              </a:effectLst>
              <a:latin typeface="Showcard Gothic" pitchFamily="82" charset="0"/>
            </a:endParaRPr>
          </a:p>
        </p:txBody>
      </p:sp>
      <p:sp>
        <p:nvSpPr>
          <p:cNvPr id="3" name="Segnaposto contenuto 2">
            <a:extLst>
              <a:ext uri="{FF2B5EF4-FFF2-40B4-BE49-F238E27FC236}">
                <a16:creationId xmlns="" xmlns:a16="http://schemas.microsoft.com/office/drawing/2014/main" id="{4F374821-27F0-EF9F-6444-866959B563AA}"/>
              </a:ext>
            </a:extLst>
          </p:cNvPr>
          <p:cNvSpPr>
            <a:spLocks noGrp="1"/>
          </p:cNvSpPr>
          <p:nvPr>
            <p:ph idx="1"/>
          </p:nvPr>
        </p:nvSpPr>
        <p:spPr>
          <a:xfrm>
            <a:off x="817443" y="697271"/>
            <a:ext cx="10678702" cy="5788196"/>
          </a:xfrm>
        </p:spPr>
        <p:txBody>
          <a:bodyPr>
            <a:normAutofit fontScale="77500" lnSpcReduction="20000"/>
          </a:bodyPr>
          <a:lstStyle/>
          <a:p>
            <a:r>
              <a:rPr lang="it-IT" sz="2800" b="1" dirty="0" smtClean="0">
                <a:solidFill>
                  <a:srgbClr val="000066"/>
                </a:solidFill>
                <a:latin typeface="Bradley Hand ITC" pitchFamily="66" charset="0"/>
              </a:rPr>
              <a:t>Riconoscere </a:t>
            </a:r>
            <a:r>
              <a:rPr lang="it-IT" sz="2800" b="1" dirty="0">
                <a:solidFill>
                  <a:srgbClr val="000066"/>
                </a:solidFill>
                <a:latin typeface="Bradley Hand ITC" pitchFamily="66" charset="0"/>
              </a:rPr>
              <a:t>ed esprimere emozioni e sentimenti.</a:t>
            </a:r>
          </a:p>
          <a:p>
            <a:r>
              <a:rPr lang="it-IT" sz="2800" b="1" dirty="0">
                <a:solidFill>
                  <a:srgbClr val="000066"/>
                </a:solidFill>
                <a:latin typeface="Bradley Hand ITC" pitchFamily="66" charset="0"/>
              </a:rPr>
              <a:t>Immedesimarsi nelle emozioni altrui con empatia.</a:t>
            </a:r>
          </a:p>
          <a:p>
            <a:r>
              <a:rPr lang="it-IT" sz="2800" b="1" dirty="0">
                <a:solidFill>
                  <a:srgbClr val="000066"/>
                </a:solidFill>
                <a:latin typeface="Bradley Hand ITC" pitchFamily="66" charset="0"/>
              </a:rPr>
              <a:t>Ascoltare e interiorizzare alcune regole.</a:t>
            </a:r>
          </a:p>
          <a:p>
            <a:r>
              <a:rPr lang="it-IT" sz="2800" b="1" dirty="0">
                <a:solidFill>
                  <a:srgbClr val="000066"/>
                </a:solidFill>
                <a:latin typeface="Bradley Hand ITC" pitchFamily="66" charset="0"/>
              </a:rPr>
              <a:t>Sviluppare le proprie competenze legate alla gestione delle emozioni attraverso la drammatizzazione dei vari personaggi.</a:t>
            </a:r>
          </a:p>
          <a:p>
            <a:r>
              <a:rPr lang="it-IT" sz="2800" b="1" dirty="0">
                <a:solidFill>
                  <a:srgbClr val="000066"/>
                </a:solidFill>
                <a:latin typeface="Bradley Hand ITC" pitchFamily="66" charset="0"/>
              </a:rPr>
              <a:t>Sviluppare e consolidare le competenze linguistiche, quella comunicativa (usare il linguaggio per interagire e comunicare) e quella sintattico-lessicale (ampliare il </a:t>
            </a:r>
          </a:p>
          <a:p>
            <a:pPr marL="0" indent="0">
              <a:buNone/>
            </a:pPr>
            <a:r>
              <a:rPr lang="it-IT" sz="2800" b="1" dirty="0" smtClean="0">
                <a:solidFill>
                  <a:srgbClr val="000066"/>
                </a:solidFill>
                <a:latin typeface="Bradley Hand ITC" pitchFamily="66" charset="0"/>
              </a:rPr>
              <a:t>    </a:t>
            </a:r>
            <a:r>
              <a:rPr lang="it-IT" sz="2800" b="1" dirty="0">
                <a:solidFill>
                  <a:srgbClr val="000066"/>
                </a:solidFill>
                <a:latin typeface="Bradley Hand ITC" pitchFamily="66" charset="0"/>
              </a:rPr>
              <a:t>lessico </a:t>
            </a:r>
            <a:r>
              <a:rPr lang="it-IT" sz="2800" b="1" dirty="0" smtClean="0">
                <a:solidFill>
                  <a:srgbClr val="000066"/>
                </a:solidFill>
                <a:latin typeface="Bradley Hand ITC" pitchFamily="66" charset="0"/>
              </a:rPr>
              <a:t> in quantità</a:t>
            </a:r>
            <a:r>
              <a:rPr lang="it-IT" sz="2800" b="1" dirty="0">
                <a:solidFill>
                  <a:srgbClr val="000066"/>
                </a:solidFill>
                <a:latin typeface="Bradley Hand ITC" pitchFamily="66" charset="0"/>
              </a:rPr>
              <a:t>, qualità e arricchire la struttura della frase).</a:t>
            </a:r>
          </a:p>
          <a:p>
            <a:r>
              <a:rPr lang="it-IT" sz="2800" b="1" dirty="0">
                <a:solidFill>
                  <a:srgbClr val="000066"/>
                </a:solidFill>
                <a:latin typeface="Bradley Hand ITC" pitchFamily="66" charset="0"/>
              </a:rPr>
              <a:t>Sviluppare fiducia e motivazione nell’esprimere e comunicare agli altri le proprie emozioni, le proprie domande e i propri pensieri attraverso il linguaggio verbale, utilizzandolo in modo differenziato ed appropriato nelle diverse attività.</a:t>
            </a:r>
          </a:p>
          <a:p>
            <a:r>
              <a:rPr lang="it-IT" sz="2800" b="1" dirty="0">
                <a:solidFill>
                  <a:srgbClr val="000066"/>
                </a:solidFill>
                <a:latin typeface="Bradley Hand ITC" pitchFamily="66" charset="0"/>
              </a:rPr>
              <a:t>Riflettere sull’importanza del rispetto delle regole e sulle conseguenze delle proprie azioni.</a:t>
            </a:r>
          </a:p>
          <a:p>
            <a:r>
              <a:rPr lang="it-IT" sz="2800" b="1" dirty="0">
                <a:solidFill>
                  <a:srgbClr val="000066"/>
                </a:solidFill>
                <a:latin typeface="Bradley Hand ITC" pitchFamily="66" charset="0"/>
              </a:rPr>
              <a:t>Intuire la morale della fiaba.</a:t>
            </a:r>
          </a:p>
          <a:p>
            <a:r>
              <a:rPr lang="it-IT" sz="2800" b="1" dirty="0">
                <a:solidFill>
                  <a:srgbClr val="000066"/>
                </a:solidFill>
                <a:latin typeface="Bradley Hand ITC" pitchFamily="66" charset="0"/>
              </a:rPr>
              <a:t>Mettere in relazione i materiali riutilizzabili e le loro possibili trasformazioni ludiche.</a:t>
            </a:r>
          </a:p>
          <a:p>
            <a:r>
              <a:rPr lang="it-IT" sz="2800" b="1" dirty="0">
                <a:solidFill>
                  <a:srgbClr val="000066"/>
                </a:solidFill>
                <a:latin typeface="Bradley Hand ITC" pitchFamily="66" charset="0"/>
              </a:rPr>
              <a:t>Migliorare la motricità fine e oculo-manuale.</a:t>
            </a:r>
          </a:p>
          <a:p>
            <a:r>
              <a:rPr lang="it-IT" sz="2800" b="1" dirty="0">
                <a:solidFill>
                  <a:srgbClr val="000066"/>
                </a:solidFill>
                <a:latin typeface="Bradley Hand ITC" pitchFamily="66" charset="0"/>
              </a:rPr>
              <a:t>Stimolare nel bambino la positività nel saper superare momenti difficili. </a:t>
            </a: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79349" y="265227"/>
            <a:ext cx="1453779" cy="18876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asellaDiTesto 4">
            <a:extLst>
              <a:ext uri="{FF2B5EF4-FFF2-40B4-BE49-F238E27FC236}">
                <a16:creationId xmlns="" xmlns:a16="http://schemas.microsoft.com/office/drawing/2014/main" id="{1983CE5B-EB43-4F5F-BC55-42B8B55B9AB9}"/>
              </a:ext>
            </a:extLst>
          </p:cNvPr>
          <p:cNvSpPr txBox="1"/>
          <p:nvPr/>
        </p:nvSpPr>
        <p:spPr>
          <a:xfrm>
            <a:off x="9775641" y="544788"/>
            <a:ext cx="2214544" cy="1169551"/>
          </a:xfrm>
          <a:prstGeom prst="rect">
            <a:avLst/>
          </a:prstGeom>
          <a:noFill/>
        </p:spPr>
        <p:txBody>
          <a:bodyPr wrap="square" rtlCol="0">
            <a:spAutoFit/>
          </a:bodyPr>
          <a:lstStyle/>
          <a:p>
            <a:r>
              <a:rPr lang="it-IT" sz="1400" b="1" dirty="0" smtClean="0">
                <a:solidFill>
                  <a:srgbClr val="00B0F0"/>
                </a:solidFill>
              </a:rPr>
              <a:t>SCUOLA</a:t>
            </a:r>
          </a:p>
          <a:p>
            <a:r>
              <a:rPr lang="it-IT" sz="1400" b="1" dirty="0" smtClean="0">
                <a:solidFill>
                  <a:srgbClr val="00B0F0"/>
                </a:solidFill>
              </a:rPr>
              <a:t>DELL’INFAZIA</a:t>
            </a:r>
          </a:p>
          <a:p>
            <a:r>
              <a:rPr lang="it-IT" sz="1400" b="1" dirty="0" smtClean="0">
                <a:solidFill>
                  <a:srgbClr val="00B0F0"/>
                </a:solidFill>
              </a:rPr>
              <a:t>PARITARIA </a:t>
            </a:r>
          </a:p>
          <a:p>
            <a:r>
              <a:rPr lang="it-IT" sz="1400" b="1" dirty="0" smtClean="0">
                <a:solidFill>
                  <a:srgbClr val="00B0F0"/>
                </a:solidFill>
              </a:rPr>
              <a:t>MATER </a:t>
            </a:r>
            <a:r>
              <a:rPr lang="it-IT" sz="1400" b="1" dirty="0">
                <a:solidFill>
                  <a:srgbClr val="00B0F0"/>
                </a:solidFill>
              </a:rPr>
              <a:t>DEI</a:t>
            </a:r>
          </a:p>
          <a:p>
            <a:r>
              <a:rPr lang="it-IT" sz="1400" b="1" dirty="0">
                <a:solidFill>
                  <a:srgbClr val="00B0F0"/>
                </a:solidFill>
              </a:rPr>
              <a:t>BENEVENTO</a:t>
            </a:r>
          </a:p>
        </p:txBody>
      </p:sp>
      <p:sp>
        <p:nvSpPr>
          <p:cNvPr id="6" name="CasellaDiTesto 5"/>
          <p:cNvSpPr txBox="1"/>
          <p:nvPr/>
        </p:nvSpPr>
        <p:spPr>
          <a:xfrm>
            <a:off x="1662397" y="6244430"/>
            <a:ext cx="532162" cy="584775"/>
          </a:xfrm>
          <a:prstGeom prst="rect">
            <a:avLst/>
          </a:prstGeom>
          <a:noFill/>
        </p:spPr>
        <p:txBody>
          <a:bodyPr wrap="square" rtlCol="0">
            <a:spAutoFit/>
          </a:bodyPr>
          <a:lstStyle/>
          <a:p>
            <a:r>
              <a:rPr lang="it-IT" sz="3200" b="1" dirty="0" smtClean="0">
                <a:solidFill>
                  <a:srgbClr val="0070C0"/>
                </a:solidFill>
                <a:latin typeface="Bradley Hand ITC" pitchFamily="66" charset="0"/>
              </a:rPr>
              <a:t>4</a:t>
            </a:r>
            <a:endParaRPr lang="it-IT" sz="3200" b="1" dirty="0">
              <a:solidFill>
                <a:srgbClr val="0070C0"/>
              </a:solidFill>
              <a:latin typeface="Bradley Hand ITC" pitchFamily="66" charset="0"/>
            </a:endParaRPr>
          </a:p>
        </p:txBody>
      </p:sp>
    </p:spTree>
    <p:extLst>
      <p:ext uri="{BB962C8B-B14F-4D97-AF65-F5344CB8AC3E}">
        <p14:creationId xmlns:p14="http://schemas.microsoft.com/office/powerpoint/2010/main" val="2963547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satMod val="92000"/>
                <a:lumMod val="120000"/>
              </a:schemeClr>
            </a:gs>
            <a:gs pos="100000">
              <a:schemeClr val="bg1">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 xmlns:a16="http://schemas.microsoft.com/office/drawing/2014/main" id="{B5D27D0B-B236-43E0-84ED-24198D78671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 xmlns:a16="http://schemas.microsoft.com/office/drawing/2014/main" id="{48C60AD5-2FC8-7AD3-6ED8-203A79F9B72C}"/>
              </a:ext>
            </a:extLst>
          </p:cNvPr>
          <p:cNvSpPr>
            <a:spLocks noGrp="1"/>
          </p:cNvSpPr>
          <p:nvPr>
            <p:ph type="title"/>
          </p:nvPr>
        </p:nvSpPr>
        <p:spPr>
          <a:xfrm>
            <a:off x="1038035" y="799609"/>
            <a:ext cx="6828208" cy="806721"/>
          </a:xfrm>
        </p:spPr>
        <p:txBody>
          <a:bodyPr>
            <a:noAutofit/>
          </a:bodyPr>
          <a:lstStyle/>
          <a:p>
            <a:r>
              <a:rPr lang="it-IT" sz="4400" dirty="0">
                <a:solidFill>
                  <a:srgbClr val="FFFF00"/>
                </a:solidFill>
                <a:effectLst>
                  <a:glow rad="139700">
                    <a:schemeClr val="accent6">
                      <a:satMod val="175000"/>
                      <a:alpha val="40000"/>
                    </a:schemeClr>
                  </a:glow>
                </a:effectLst>
                <a:latin typeface="Showcard Gothic" pitchFamily="82" charset="0"/>
              </a:rPr>
              <a:t>I </a:t>
            </a:r>
            <a:r>
              <a:rPr lang="it-IT" sz="4400" dirty="0" smtClean="0">
                <a:solidFill>
                  <a:srgbClr val="FFFF00"/>
                </a:solidFill>
                <a:effectLst>
                  <a:glow rad="139700">
                    <a:schemeClr val="accent6">
                      <a:satMod val="175000"/>
                      <a:alpha val="40000"/>
                    </a:schemeClr>
                  </a:glow>
                </a:effectLst>
                <a:latin typeface="Showcard Gothic" pitchFamily="82" charset="0"/>
              </a:rPr>
              <a:t>personaggi</a:t>
            </a:r>
            <a:br>
              <a:rPr lang="it-IT" sz="4400" dirty="0" smtClean="0">
                <a:solidFill>
                  <a:srgbClr val="FFFF00"/>
                </a:solidFill>
                <a:effectLst>
                  <a:glow rad="139700">
                    <a:schemeClr val="accent6">
                      <a:satMod val="175000"/>
                      <a:alpha val="40000"/>
                    </a:schemeClr>
                  </a:glow>
                </a:effectLst>
                <a:latin typeface="Showcard Gothic" pitchFamily="82" charset="0"/>
              </a:rPr>
            </a:br>
            <a:r>
              <a:rPr lang="it-IT" sz="4400" dirty="0" smtClean="0">
                <a:solidFill>
                  <a:srgbClr val="FFFF00"/>
                </a:solidFill>
                <a:effectLst>
                  <a:glow rad="139700">
                    <a:schemeClr val="accent6">
                      <a:satMod val="175000"/>
                      <a:alpha val="40000"/>
                    </a:schemeClr>
                  </a:glow>
                </a:effectLst>
                <a:latin typeface="Showcard Gothic" pitchFamily="82" charset="0"/>
              </a:rPr>
              <a:t> </a:t>
            </a:r>
            <a:r>
              <a:rPr lang="it-IT" sz="4400" dirty="0">
                <a:solidFill>
                  <a:srgbClr val="FFFF00"/>
                </a:solidFill>
                <a:effectLst>
                  <a:glow rad="139700">
                    <a:schemeClr val="accent6">
                      <a:satMod val="175000"/>
                      <a:alpha val="40000"/>
                    </a:schemeClr>
                  </a:glow>
                </a:effectLst>
                <a:latin typeface="Showcard Gothic" pitchFamily="82" charset="0"/>
              </a:rPr>
              <a:t>della storia</a:t>
            </a:r>
          </a:p>
        </p:txBody>
      </p:sp>
      <p:sp>
        <p:nvSpPr>
          <p:cNvPr id="8" name="Content Placeholder 7">
            <a:extLst>
              <a:ext uri="{FF2B5EF4-FFF2-40B4-BE49-F238E27FC236}">
                <a16:creationId xmlns="" xmlns:a16="http://schemas.microsoft.com/office/drawing/2014/main" id="{CDF0CD16-D229-0E0A-1D6A-A0DDF0F94F58}"/>
              </a:ext>
            </a:extLst>
          </p:cNvPr>
          <p:cNvSpPr>
            <a:spLocks noGrp="1"/>
          </p:cNvSpPr>
          <p:nvPr>
            <p:ph idx="1"/>
          </p:nvPr>
        </p:nvSpPr>
        <p:spPr>
          <a:xfrm>
            <a:off x="894522" y="2440814"/>
            <a:ext cx="4867416" cy="3726117"/>
          </a:xfrm>
        </p:spPr>
        <p:txBody>
          <a:bodyPr>
            <a:normAutofit fontScale="92500" lnSpcReduction="20000"/>
          </a:bodyPr>
          <a:lstStyle/>
          <a:p>
            <a:pPr>
              <a:buClr>
                <a:srgbClr val="D93208"/>
              </a:buClr>
            </a:pPr>
            <a:r>
              <a:rPr lang="en-US" sz="4400" b="1" dirty="0" smtClean="0">
                <a:solidFill>
                  <a:srgbClr val="C00000"/>
                </a:solidFill>
                <a:latin typeface="Bradley Hand ITC" pitchFamily="66" charset="0"/>
              </a:rPr>
              <a:t>CAPPUCCETTO ROSSO</a:t>
            </a:r>
          </a:p>
          <a:p>
            <a:pPr>
              <a:buClr>
                <a:srgbClr val="D93208"/>
              </a:buClr>
            </a:pPr>
            <a:r>
              <a:rPr lang="en-US" sz="4400" b="1" dirty="0" smtClean="0">
                <a:solidFill>
                  <a:srgbClr val="C00000"/>
                </a:solidFill>
                <a:latin typeface="Bradley Hand ITC" pitchFamily="66" charset="0"/>
              </a:rPr>
              <a:t>LA MAMMA</a:t>
            </a:r>
          </a:p>
          <a:p>
            <a:pPr>
              <a:buClr>
                <a:srgbClr val="D93208"/>
              </a:buClr>
            </a:pPr>
            <a:r>
              <a:rPr lang="en-US" sz="4400" b="1" dirty="0" smtClean="0">
                <a:solidFill>
                  <a:srgbClr val="C00000"/>
                </a:solidFill>
                <a:latin typeface="Bradley Hand ITC" pitchFamily="66" charset="0"/>
              </a:rPr>
              <a:t>LA NONNA</a:t>
            </a:r>
          </a:p>
          <a:p>
            <a:pPr>
              <a:buClr>
                <a:srgbClr val="D93208"/>
              </a:buClr>
            </a:pPr>
            <a:r>
              <a:rPr lang="en-US" sz="4400" b="1" dirty="0" smtClean="0">
                <a:solidFill>
                  <a:srgbClr val="C00000"/>
                </a:solidFill>
                <a:latin typeface="Bradley Hand ITC" pitchFamily="66" charset="0"/>
              </a:rPr>
              <a:t>IL LUPO</a:t>
            </a:r>
          </a:p>
          <a:p>
            <a:pPr>
              <a:buClr>
                <a:srgbClr val="D93208"/>
              </a:buClr>
            </a:pPr>
            <a:r>
              <a:rPr lang="en-US" sz="4400" b="1" dirty="0" smtClean="0">
                <a:solidFill>
                  <a:srgbClr val="C00000"/>
                </a:solidFill>
                <a:latin typeface="Bradley Hand ITC" pitchFamily="66" charset="0"/>
              </a:rPr>
              <a:t>IL CACCIATORE</a:t>
            </a:r>
          </a:p>
          <a:p>
            <a:pPr>
              <a:buClr>
                <a:srgbClr val="D93208"/>
              </a:buClr>
            </a:pPr>
            <a:endParaRPr lang="en-US" dirty="0"/>
          </a:p>
        </p:txBody>
      </p:sp>
      <p:sp>
        <p:nvSpPr>
          <p:cNvPr id="13" name="Rectangle 12">
            <a:extLst>
              <a:ext uri="{FF2B5EF4-FFF2-40B4-BE49-F238E27FC236}">
                <a16:creationId xmlns="" xmlns:a16="http://schemas.microsoft.com/office/drawing/2014/main" id="{AC47E887-C87E-4D8A-9840-6D071881972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82880" cy="6858000"/>
          </a:xfrm>
          <a:prstGeom prst="rect">
            <a:avLst/>
          </a:prstGeom>
          <a:solidFill>
            <a:srgbClr val="214D50"/>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pic>
        <p:nvPicPr>
          <p:cNvPr id="4" name="Segnaposto contenuto 3">
            <a:extLst>
              <a:ext uri="{FF2B5EF4-FFF2-40B4-BE49-F238E27FC236}">
                <a16:creationId xmlns="" xmlns:a16="http://schemas.microsoft.com/office/drawing/2014/main" id="{07355EE6-18F9-B6F8-DA80-5A0346E86BBB}"/>
              </a:ext>
            </a:extLst>
          </p:cNvPr>
          <p:cNvPicPr>
            <a:picLocks noChangeAspect="1"/>
          </p:cNvPicPr>
          <p:nvPr/>
        </p:nvPicPr>
        <p:blipFill rotWithShape="1">
          <a:blip r:embed="rId2"/>
          <a:srcRect t="3740"/>
          <a:stretch/>
        </p:blipFill>
        <p:spPr>
          <a:xfrm>
            <a:off x="5657223" y="851091"/>
            <a:ext cx="5186367" cy="499240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5" name="Freeform 12">
            <a:extLst>
              <a:ext uri="{FF2B5EF4-FFF2-40B4-BE49-F238E27FC236}">
                <a16:creationId xmlns="" xmlns:a16="http://schemas.microsoft.com/office/drawing/2014/main" id="{CC5AFBB9-F80F-4FCC-A53E-F9CD83EFE07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0169" y="2791952"/>
            <a:ext cx="1267663" cy="16460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CasellaDiTesto 9">
            <a:extLst>
              <a:ext uri="{FF2B5EF4-FFF2-40B4-BE49-F238E27FC236}">
                <a16:creationId xmlns="" xmlns:a16="http://schemas.microsoft.com/office/drawing/2014/main" id="{1983CE5B-EB43-4F5F-BC55-42B8B55B9AB9}"/>
              </a:ext>
            </a:extLst>
          </p:cNvPr>
          <p:cNvSpPr txBox="1"/>
          <p:nvPr/>
        </p:nvSpPr>
        <p:spPr>
          <a:xfrm>
            <a:off x="3816728" y="4065333"/>
            <a:ext cx="2214544" cy="938719"/>
          </a:xfrm>
          <a:prstGeom prst="rect">
            <a:avLst/>
          </a:prstGeom>
          <a:noFill/>
        </p:spPr>
        <p:txBody>
          <a:bodyPr wrap="square" rtlCol="0">
            <a:spAutoFit/>
          </a:bodyPr>
          <a:lstStyle/>
          <a:p>
            <a:pPr algn="ctr"/>
            <a:r>
              <a:rPr lang="it-IT" sz="1100" b="1" dirty="0" smtClean="0">
                <a:solidFill>
                  <a:srgbClr val="00B0F0"/>
                </a:solidFill>
              </a:rPr>
              <a:t>SCUOLA</a:t>
            </a:r>
          </a:p>
          <a:p>
            <a:pPr algn="ctr"/>
            <a:r>
              <a:rPr lang="it-IT" sz="1100" b="1" dirty="0" smtClean="0">
                <a:solidFill>
                  <a:srgbClr val="00B0F0"/>
                </a:solidFill>
              </a:rPr>
              <a:t>DELL’INFAZIA</a:t>
            </a:r>
          </a:p>
          <a:p>
            <a:pPr algn="ctr"/>
            <a:r>
              <a:rPr lang="it-IT" sz="1100" b="1" dirty="0" smtClean="0">
                <a:solidFill>
                  <a:srgbClr val="00B0F0"/>
                </a:solidFill>
              </a:rPr>
              <a:t>PARITARIA </a:t>
            </a:r>
          </a:p>
          <a:p>
            <a:pPr algn="ctr"/>
            <a:r>
              <a:rPr lang="it-IT" sz="1100" b="1" dirty="0" smtClean="0">
                <a:solidFill>
                  <a:srgbClr val="00B0F0"/>
                </a:solidFill>
              </a:rPr>
              <a:t>MATER </a:t>
            </a:r>
            <a:r>
              <a:rPr lang="it-IT" sz="1100" b="1" dirty="0">
                <a:solidFill>
                  <a:srgbClr val="00B0F0"/>
                </a:solidFill>
              </a:rPr>
              <a:t>DEI</a:t>
            </a:r>
          </a:p>
          <a:p>
            <a:pPr algn="ctr"/>
            <a:r>
              <a:rPr lang="it-IT" sz="1100" b="1" dirty="0">
                <a:solidFill>
                  <a:srgbClr val="00B0F0"/>
                </a:solidFill>
              </a:rPr>
              <a:t>BENEVENTO</a:t>
            </a:r>
          </a:p>
        </p:txBody>
      </p:sp>
      <p:sp>
        <p:nvSpPr>
          <p:cNvPr id="12" name="CasellaDiTesto 11"/>
          <p:cNvSpPr txBox="1"/>
          <p:nvPr/>
        </p:nvSpPr>
        <p:spPr>
          <a:xfrm>
            <a:off x="1912655" y="6061223"/>
            <a:ext cx="532162" cy="584775"/>
          </a:xfrm>
          <a:prstGeom prst="rect">
            <a:avLst/>
          </a:prstGeom>
          <a:noFill/>
        </p:spPr>
        <p:txBody>
          <a:bodyPr wrap="square" rtlCol="0">
            <a:spAutoFit/>
          </a:bodyPr>
          <a:lstStyle/>
          <a:p>
            <a:r>
              <a:rPr lang="it-IT" sz="3200" b="1" dirty="0">
                <a:solidFill>
                  <a:srgbClr val="0070C0"/>
                </a:solidFill>
                <a:latin typeface="Bradley Hand ITC" pitchFamily="66" charset="0"/>
              </a:rPr>
              <a:t>5</a:t>
            </a:r>
          </a:p>
        </p:txBody>
      </p:sp>
    </p:spTree>
    <p:extLst>
      <p:ext uri="{BB962C8B-B14F-4D97-AF65-F5344CB8AC3E}">
        <p14:creationId xmlns:p14="http://schemas.microsoft.com/office/powerpoint/2010/main" val="14252628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satMod val="92000"/>
                <a:lumMod val="120000"/>
              </a:schemeClr>
            </a:gs>
            <a:gs pos="100000">
              <a:schemeClr val="bg1">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79" name="Group 78">
            <a:extLst>
              <a:ext uri="{FF2B5EF4-FFF2-40B4-BE49-F238E27FC236}">
                <a16:creationId xmlns="" xmlns:a16="http://schemas.microsoft.com/office/drawing/2014/main" id="{F27737A0-D7E0-4415-8E90-FD4F69E76C19}"/>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9" y="228600"/>
            <a:ext cx="2851523" cy="6638625"/>
            <a:chOff x="2487613" y="285750"/>
            <a:chExt cx="2428875" cy="5654676"/>
          </a:xfrm>
        </p:grpSpPr>
        <p:sp>
          <p:nvSpPr>
            <p:cNvPr id="80" name="Freeform 11">
              <a:extLst>
                <a:ext uri="{FF2B5EF4-FFF2-40B4-BE49-F238E27FC236}">
                  <a16:creationId xmlns="" xmlns:a16="http://schemas.microsoft.com/office/drawing/2014/main" id="{506CE375-B39D-4C51-A858-F4A383311088}"/>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it-IT"/>
            </a:p>
          </p:txBody>
        </p:sp>
        <p:sp>
          <p:nvSpPr>
            <p:cNvPr id="81" name="Freeform 12">
              <a:extLst>
                <a:ext uri="{FF2B5EF4-FFF2-40B4-BE49-F238E27FC236}">
                  <a16:creationId xmlns="" xmlns:a16="http://schemas.microsoft.com/office/drawing/2014/main" id="{64EA8B46-395C-41F6-BE09-548B1080986C}"/>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it-IT"/>
            </a:p>
          </p:txBody>
        </p:sp>
        <p:sp>
          <p:nvSpPr>
            <p:cNvPr id="82" name="Freeform 13">
              <a:extLst>
                <a:ext uri="{FF2B5EF4-FFF2-40B4-BE49-F238E27FC236}">
                  <a16:creationId xmlns="" xmlns:a16="http://schemas.microsoft.com/office/drawing/2014/main" id="{BC7EDC6D-8B00-48D9-B8FD-9B5285FBCE02}"/>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it-IT"/>
            </a:p>
          </p:txBody>
        </p:sp>
        <p:sp>
          <p:nvSpPr>
            <p:cNvPr id="83" name="Freeform 14">
              <a:extLst>
                <a:ext uri="{FF2B5EF4-FFF2-40B4-BE49-F238E27FC236}">
                  <a16:creationId xmlns="" xmlns:a16="http://schemas.microsoft.com/office/drawing/2014/main" id="{DE4BD3C3-5C1B-4305-BFA1-9054820BDDA9}"/>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it-IT"/>
            </a:p>
          </p:txBody>
        </p:sp>
        <p:sp>
          <p:nvSpPr>
            <p:cNvPr id="84" name="Freeform 15">
              <a:extLst>
                <a:ext uri="{FF2B5EF4-FFF2-40B4-BE49-F238E27FC236}">
                  <a16:creationId xmlns="" xmlns:a16="http://schemas.microsoft.com/office/drawing/2014/main" id="{4635ED79-E821-4CFD-9F97-D6137E5DCAC0}"/>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it-IT"/>
            </a:p>
          </p:txBody>
        </p:sp>
        <p:sp>
          <p:nvSpPr>
            <p:cNvPr id="85" name="Freeform 16">
              <a:extLst>
                <a:ext uri="{FF2B5EF4-FFF2-40B4-BE49-F238E27FC236}">
                  <a16:creationId xmlns="" xmlns:a16="http://schemas.microsoft.com/office/drawing/2014/main" id="{92FD5F9A-0D1B-4304-AC95-EA6A4E70E45F}"/>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it-IT"/>
            </a:p>
          </p:txBody>
        </p:sp>
        <p:sp>
          <p:nvSpPr>
            <p:cNvPr id="86" name="Freeform 17">
              <a:extLst>
                <a:ext uri="{FF2B5EF4-FFF2-40B4-BE49-F238E27FC236}">
                  <a16:creationId xmlns="" xmlns:a16="http://schemas.microsoft.com/office/drawing/2014/main" id="{E9BB96F9-6F99-413C-909E-6FCF017C13FB}"/>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it-IT"/>
            </a:p>
          </p:txBody>
        </p:sp>
        <p:sp>
          <p:nvSpPr>
            <p:cNvPr id="87" name="Freeform 18">
              <a:extLst>
                <a:ext uri="{FF2B5EF4-FFF2-40B4-BE49-F238E27FC236}">
                  <a16:creationId xmlns="" xmlns:a16="http://schemas.microsoft.com/office/drawing/2014/main" id="{1CCAEE3F-DFD6-4F56-91DF-94C715261B52}"/>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it-IT"/>
            </a:p>
          </p:txBody>
        </p:sp>
        <p:sp>
          <p:nvSpPr>
            <p:cNvPr id="88" name="Freeform 19">
              <a:extLst>
                <a:ext uri="{FF2B5EF4-FFF2-40B4-BE49-F238E27FC236}">
                  <a16:creationId xmlns="" xmlns:a16="http://schemas.microsoft.com/office/drawing/2014/main" id="{A9965128-6557-433B-B75B-BDF30731111E}"/>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it-IT"/>
            </a:p>
          </p:txBody>
        </p:sp>
        <p:sp>
          <p:nvSpPr>
            <p:cNvPr id="89" name="Freeform 20">
              <a:extLst>
                <a:ext uri="{FF2B5EF4-FFF2-40B4-BE49-F238E27FC236}">
                  <a16:creationId xmlns="" xmlns:a16="http://schemas.microsoft.com/office/drawing/2014/main" id="{6ACA7D22-11B5-4768-B195-51BF6E7C1691}"/>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it-IT"/>
            </a:p>
          </p:txBody>
        </p:sp>
        <p:sp>
          <p:nvSpPr>
            <p:cNvPr id="90" name="Freeform 21">
              <a:extLst>
                <a:ext uri="{FF2B5EF4-FFF2-40B4-BE49-F238E27FC236}">
                  <a16:creationId xmlns="" xmlns:a16="http://schemas.microsoft.com/office/drawing/2014/main" id="{A10AD997-8BE7-4F95-8B7C-4E59DA1AC56B}"/>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it-IT"/>
            </a:p>
          </p:txBody>
        </p:sp>
        <p:sp>
          <p:nvSpPr>
            <p:cNvPr id="91" name="Freeform 22">
              <a:extLst>
                <a:ext uri="{FF2B5EF4-FFF2-40B4-BE49-F238E27FC236}">
                  <a16:creationId xmlns="" xmlns:a16="http://schemas.microsoft.com/office/drawing/2014/main" id="{DE270B5A-1647-4C9C-BA5F-6BC559F869D0}"/>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it-IT"/>
            </a:p>
          </p:txBody>
        </p:sp>
      </p:grpSp>
      <p:grpSp>
        <p:nvGrpSpPr>
          <p:cNvPr id="93" name="Group 92">
            <a:extLst>
              <a:ext uri="{FF2B5EF4-FFF2-40B4-BE49-F238E27FC236}">
                <a16:creationId xmlns="" xmlns:a16="http://schemas.microsoft.com/office/drawing/2014/main" id="{57D8AB18-1DD7-4D60-B9FA-190B47BB267A}"/>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27224" y="157"/>
            <a:ext cx="2356675" cy="6853096"/>
            <a:chOff x="6627813" y="195610"/>
            <a:chExt cx="1952625" cy="5678141"/>
          </a:xfrm>
        </p:grpSpPr>
        <p:sp>
          <p:nvSpPr>
            <p:cNvPr id="94" name="Freeform 27">
              <a:extLst>
                <a:ext uri="{FF2B5EF4-FFF2-40B4-BE49-F238E27FC236}">
                  <a16:creationId xmlns="" xmlns:a16="http://schemas.microsoft.com/office/drawing/2014/main" id="{AE3C8994-22F6-4B7D-B50B-80ECD1E2AF9A}"/>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it-IT"/>
            </a:p>
          </p:txBody>
        </p:sp>
        <p:sp>
          <p:nvSpPr>
            <p:cNvPr id="95" name="Freeform 28">
              <a:extLst>
                <a:ext uri="{FF2B5EF4-FFF2-40B4-BE49-F238E27FC236}">
                  <a16:creationId xmlns="" xmlns:a16="http://schemas.microsoft.com/office/drawing/2014/main" id="{DDCDE2FF-5BFC-4807-AB1E-D6928F8F46CF}"/>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it-IT"/>
            </a:p>
          </p:txBody>
        </p:sp>
        <p:sp>
          <p:nvSpPr>
            <p:cNvPr id="96" name="Freeform 29">
              <a:extLst>
                <a:ext uri="{FF2B5EF4-FFF2-40B4-BE49-F238E27FC236}">
                  <a16:creationId xmlns="" xmlns:a16="http://schemas.microsoft.com/office/drawing/2014/main" id="{63EF93F1-6EAF-4409-A623-76533740E143}"/>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it-IT"/>
            </a:p>
          </p:txBody>
        </p:sp>
        <p:sp>
          <p:nvSpPr>
            <p:cNvPr id="97" name="Freeform 30">
              <a:extLst>
                <a:ext uri="{FF2B5EF4-FFF2-40B4-BE49-F238E27FC236}">
                  <a16:creationId xmlns="" xmlns:a16="http://schemas.microsoft.com/office/drawing/2014/main" id="{ED3B5256-3F5C-4FDE-8A9A-5A124E92BA34}"/>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it-IT"/>
            </a:p>
          </p:txBody>
        </p:sp>
        <p:sp>
          <p:nvSpPr>
            <p:cNvPr id="98" name="Freeform 31">
              <a:extLst>
                <a:ext uri="{FF2B5EF4-FFF2-40B4-BE49-F238E27FC236}">
                  <a16:creationId xmlns="" xmlns:a16="http://schemas.microsoft.com/office/drawing/2014/main" id="{ED5D4282-BFB9-4BFC-A20D-18E1C4EEA64D}"/>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it-IT"/>
            </a:p>
          </p:txBody>
        </p:sp>
        <p:sp>
          <p:nvSpPr>
            <p:cNvPr id="99" name="Freeform 32">
              <a:extLst>
                <a:ext uri="{FF2B5EF4-FFF2-40B4-BE49-F238E27FC236}">
                  <a16:creationId xmlns="" xmlns:a16="http://schemas.microsoft.com/office/drawing/2014/main" id="{3E6394EB-0752-433A-BA70-AF42B45F17F7}"/>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it-IT"/>
            </a:p>
          </p:txBody>
        </p:sp>
        <p:sp>
          <p:nvSpPr>
            <p:cNvPr id="100" name="Freeform 33">
              <a:extLst>
                <a:ext uri="{FF2B5EF4-FFF2-40B4-BE49-F238E27FC236}">
                  <a16:creationId xmlns="" xmlns:a16="http://schemas.microsoft.com/office/drawing/2014/main" id="{DF27BE5F-DA8D-4260-9D0D-69E9CE146992}"/>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it-IT"/>
            </a:p>
          </p:txBody>
        </p:sp>
        <p:sp>
          <p:nvSpPr>
            <p:cNvPr id="101" name="Freeform 34">
              <a:extLst>
                <a:ext uri="{FF2B5EF4-FFF2-40B4-BE49-F238E27FC236}">
                  <a16:creationId xmlns="" xmlns:a16="http://schemas.microsoft.com/office/drawing/2014/main" id="{9A6E5CBE-AE54-40B7-9A00-E3975FEACB1D}"/>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it-IT"/>
            </a:p>
          </p:txBody>
        </p:sp>
        <p:sp>
          <p:nvSpPr>
            <p:cNvPr id="102" name="Freeform 35">
              <a:extLst>
                <a:ext uri="{FF2B5EF4-FFF2-40B4-BE49-F238E27FC236}">
                  <a16:creationId xmlns="" xmlns:a16="http://schemas.microsoft.com/office/drawing/2014/main" id="{6C307890-5461-4D51-ADA6-A3DA6D35B852}"/>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it-IT"/>
            </a:p>
          </p:txBody>
        </p:sp>
        <p:sp>
          <p:nvSpPr>
            <p:cNvPr id="103" name="Freeform 36">
              <a:extLst>
                <a:ext uri="{FF2B5EF4-FFF2-40B4-BE49-F238E27FC236}">
                  <a16:creationId xmlns="" xmlns:a16="http://schemas.microsoft.com/office/drawing/2014/main" id="{3F9B7E4B-6412-4B97-AD48-30B1F61F3BE9}"/>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it-IT"/>
            </a:p>
          </p:txBody>
        </p:sp>
        <p:sp>
          <p:nvSpPr>
            <p:cNvPr id="104" name="Freeform 37">
              <a:extLst>
                <a:ext uri="{FF2B5EF4-FFF2-40B4-BE49-F238E27FC236}">
                  <a16:creationId xmlns="" xmlns:a16="http://schemas.microsoft.com/office/drawing/2014/main" id="{D345D359-869B-4305-B7D7-0B5C4FDEC1C9}"/>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it-IT"/>
            </a:p>
          </p:txBody>
        </p:sp>
        <p:sp>
          <p:nvSpPr>
            <p:cNvPr id="105" name="Freeform 38">
              <a:extLst>
                <a:ext uri="{FF2B5EF4-FFF2-40B4-BE49-F238E27FC236}">
                  <a16:creationId xmlns="" xmlns:a16="http://schemas.microsoft.com/office/drawing/2014/main" id="{2F688B27-AEB8-45BD-9597-78A97EE0DD61}"/>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it-IT"/>
            </a:p>
          </p:txBody>
        </p:sp>
      </p:grpSp>
      <p:sp>
        <p:nvSpPr>
          <p:cNvPr id="107" name="Rectangle 106">
            <a:extLst>
              <a:ext uri="{FF2B5EF4-FFF2-40B4-BE49-F238E27FC236}">
                <a16:creationId xmlns="" xmlns:a16="http://schemas.microsoft.com/office/drawing/2014/main" id="{4EB21FA6-8B6A-4699-8408-91E69980018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109" name="Freeform 11">
            <a:extLst>
              <a:ext uri="{FF2B5EF4-FFF2-40B4-BE49-F238E27FC236}">
                <a16:creationId xmlns="" xmlns:a16="http://schemas.microsoft.com/office/drawing/2014/main" id="{664D6319-AE80-458F-A2C6-1F0351266C9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it-IT"/>
          </a:p>
        </p:txBody>
      </p:sp>
      <p:sp useBgFill="1">
        <p:nvSpPr>
          <p:cNvPr id="111" name="Rectangle 110">
            <a:extLst>
              <a:ext uri="{FF2B5EF4-FFF2-40B4-BE49-F238E27FC236}">
                <a16:creationId xmlns="" xmlns:a16="http://schemas.microsoft.com/office/drawing/2014/main" id="{93262980-E907-4930-9E6E-3DC2025CE75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 xmlns:a16="http://schemas.microsoft.com/office/drawing/2014/main" id="{AFD53EBD-B361-45AD-8ABF-9270B20B4AF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82880" cy="6858000"/>
          </a:xfrm>
          <a:prstGeom prst="rect">
            <a:avLst/>
          </a:prstGeom>
          <a:solidFill>
            <a:srgbClr val="28641F"/>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115" name="Freeform 11">
            <a:extLst>
              <a:ext uri="{FF2B5EF4-FFF2-40B4-BE49-F238E27FC236}">
                <a16:creationId xmlns="" xmlns:a16="http://schemas.microsoft.com/office/drawing/2014/main" id="{DA1A4CE7-6399-4B37-ACE2-CFC4B4077B5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Immagine 1">
            <a:extLst>
              <a:ext uri="{FF2B5EF4-FFF2-40B4-BE49-F238E27FC236}">
                <a16:creationId xmlns="" xmlns:a16="http://schemas.microsoft.com/office/drawing/2014/main" id="{3B8DD62C-48B7-9861-14E7-E64109D98518}"/>
              </a:ext>
            </a:extLst>
          </p:cNvPr>
          <p:cNvPicPr>
            <a:picLocks noChangeAspect="1"/>
          </p:cNvPicPr>
          <p:nvPr/>
        </p:nvPicPr>
        <p:blipFill rotWithShape="1">
          <a:blip r:embed="rId3">
            <a:extLst>
              <a:ext uri="{BEBA8EAE-BF5A-486C-A8C5-ECC9F3942E4B}">
                <a14:imgProps xmlns:a14="http://schemas.microsoft.com/office/drawing/2010/main">
                  <a14:imgLayer r:embed="rId4">
                    <a14:imgEffect>
                      <a14:colorTemperature colorTemp="11200"/>
                    </a14:imgEffect>
                    <a14:imgEffect>
                      <a14:brightnessContrast bright="40000" contrast="-40000"/>
                    </a14:imgEffect>
                  </a14:imgLayer>
                </a14:imgProps>
              </a:ext>
            </a:extLst>
          </a:blip>
          <a:srcRect t="9043" r="-1" b="-1"/>
          <a:stretch/>
        </p:blipFill>
        <p:spPr>
          <a:xfrm>
            <a:off x="78286" y="13983"/>
            <a:ext cx="9527023" cy="6853242"/>
          </a:xfrm>
          <a:prstGeom prst="rect">
            <a:avLst/>
          </a:prstGeom>
        </p:spPr>
      </p:pic>
      <p:sp>
        <p:nvSpPr>
          <p:cNvPr id="3" name="CasellaDiTesto 2">
            <a:extLst>
              <a:ext uri="{FF2B5EF4-FFF2-40B4-BE49-F238E27FC236}">
                <a16:creationId xmlns="" xmlns:a16="http://schemas.microsoft.com/office/drawing/2014/main" id="{6E4B0C19-3090-1704-87BA-052030C1AE1A}"/>
              </a:ext>
            </a:extLst>
          </p:cNvPr>
          <p:cNvSpPr txBox="1"/>
          <p:nvPr/>
        </p:nvSpPr>
        <p:spPr>
          <a:xfrm>
            <a:off x="4681086" y="1998220"/>
            <a:ext cx="4895145" cy="3759253"/>
          </a:xfrm>
          <a:prstGeom prst="rect">
            <a:avLst/>
          </a:prstGeom>
        </p:spPr>
        <p:txBody>
          <a:bodyPr vert="horz" lIns="91440" tIns="45720" rIns="91440" bIns="45720" rtlCol="0">
            <a:noAutofit/>
          </a:bodyPr>
          <a:lstStyle/>
          <a:p>
            <a:pPr>
              <a:spcBef>
                <a:spcPts val="1000"/>
              </a:spcBef>
              <a:buClr>
                <a:srgbClr val="6CB810"/>
              </a:buClr>
              <a:buFont typeface="Wingdings 3" charset="2"/>
              <a:buChar char=""/>
            </a:pPr>
            <a:r>
              <a:rPr lang="en-US" sz="3200" b="1" dirty="0">
                <a:solidFill>
                  <a:schemeClr val="bg1"/>
                </a:solidFill>
                <a:latin typeface="Bradley Hand ITC" pitchFamily="66" charset="0"/>
              </a:rPr>
              <a:t>Affetto per </a:t>
            </a:r>
            <a:r>
              <a:rPr lang="en-US" sz="3200" b="1" dirty="0" err="1">
                <a:solidFill>
                  <a:schemeClr val="bg1"/>
                </a:solidFill>
                <a:latin typeface="Bradley Hand ITC" pitchFamily="66" charset="0"/>
              </a:rPr>
              <a:t>i</a:t>
            </a:r>
            <a:r>
              <a:rPr lang="en-US" sz="3200" b="1" dirty="0">
                <a:solidFill>
                  <a:schemeClr val="bg1"/>
                </a:solidFill>
                <a:latin typeface="Bradley Hand ITC" pitchFamily="66" charset="0"/>
              </a:rPr>
              <a:t> </a:t>
            </a:r>
            <a:r>
              <a:rPr lang="en-US" sz="3200" b="1" dirty="0" err="1">
                <a:solidFill>
                  <a:schemeClr val="bg1"/>
                </a:solidFill>
                <a:latin typeface="Bradley Hand ITC" pitchFamily="66" charset="0"/>
              </a:rPr>
              <a:t>nonni</a:t>
            </a:r>
            <a:r>
              <a:rPr lang="en-US" sz="3200" b="1" dirty="0">
                <a:solidFill>
                  <a:schemeClr val="bg1"/>
                </a:solidFill>
                <a:latin typeface="Bradley Hand ITC" pitchFamily="66" charset="0"/>
              </a:rPr>
              <a:t>.</a:t>
            </a:r>
          </a:p>
          <a:p>
            <a:pPr>
              <a:spcBef>
                <a:spcPts val="1000"/>
              </a:spcBef>
              <a:buClr>
                <a:srgbClr val="6CB810"/>
              </a:buClr>
              <a:buFont typeface="Wingdings 3" charset="2"/>
              <a:buChar char=""/>
            </a:pPr>
            <a:r>
              <a:rPr lang="en-US" sz="3200" b="1" dirty="0">
                <a:solidFill>
                  <a:schemeClr val="bg1"/>
                </a:solidFill>
                <a:latin typeface="Bradley Hand ITC" pitchFamily="66" charset="0"/>
              </a:rPr>
              <a:t>Le </a:t>
            </a:r>
            <a:r>
              <a:rPr lang="en-US" sz="3200" b="1" dirty="0" err="1">
                <a:solidFill>
                  <a:schemeClr val="bg1"/>
                </a:solidFill>
                <a:latin typeface="Bradley Hand ITC" pitchFamily="66" charset="0"/>
              </a:rPr>
              <a:t>paure</a:t>
            </a:r>
            <a:r>
              <a:rPr lang="en-US" sz="3200" b="1" dirty="0">
                <a:solidFill>
                  <a:schemeClr val="bg1"/>
                </a:solidFill>
                <a:latin typeface="Bradley Hand ITC" pitchFamily="66" charset="0"/>
              </a:rPr>
              <a:t> e le </a:t>
            </a:r>
            <a:r>
              <a:rPr lang="en-US" sz="3200" b="1" dirty="0" err="1">
                <a:solidFill>
                  <a:schemeClr val="bg1"/>
                </a:solidFill>
                <a:latin typeface="Bradley Hand ITC" pitchFamily="66" charset="0"/>
              </a:rPr>
              <a:t>altre</a:t>
            </a:r>
            <a:r>
              <a:rPr lang="en-US" sz="3200" b="1" dirty="0">
                <a:solidFill>
                  <a:schemeClr val="bg1"/>
                </a:solidFill>
                <a:latin typeface="Bradley Hand ITC" pitchFamily="66" charset="0"/>
              </a:rPr>
              <a:t> </a:t>
            </a:r>
            <a:r>
              <a:rPr lang="en-US" sz="3200" b="1" dirty="0" err="1">
                <a:solidFill>
                  <a:schemeClr val="bg1"/>
                </a:solidFill>
                <a:latin typeface="Bradley Hand ITC" pitchFamily="66" charset="0"/>
              </a:rPr>
              <a:t>emozioni</a:t>
            </a:r>
            <a:endParaRPr lang="en-US" sz="3200" b="1" dirty="0">
              <a:solidFill>
                <a:schemeClr val="bg1"/>
              </a:solidFill>
              <a:latin typeface="Bradley Hand ITC" pitchFamily="66" charset="0"/>
            </a:endParaRPr>
          </a:p>
          <a:p>
            <a:pPr>
              <a:spcBef>
                <a:spcPts val="1000"/>
              </a:spcBef>
              <a:buClr>
                <a:srgbClr val="6CB810"/>
              </a:buClr>
              <a:buFont typeface="Wingdings 3" charset="2"/>
              <a:buChar char=""/>
            </a:pPr>
            <a:r>
              <a:rPr lang="en-US" sz="3200" b="1" dirty="0">
                <a:solidFill>
                  <a:schemeClr val="bg1"/>
                </a:solidFill>
                <a:latin typeface="Bradley Hand ITC" pitchFamily="66" charset="0"/>
              </a:rPr>
              <a:t>I </a:t>
            </a:r>
            <a:r>
              <a:rPr lang="en-US" sz="3200" b="1" dirty="0" err="1">
                <a:solidFill>
                  <a:schemeClr val="bg1"/>
                </a:solidFill>
                <a:latin typeface="Bradley Hand ITC" pitchFamily="66" charset="0"/>
              </a:rPr>
              <a:t>colori</a:t>
            </a:r>
            <a:endParaRPr lang="en-US" sz="3200" b="1" dirty="0">
              <a:solidFill>
                <a:schemeClr val="bg1"/>
              </a:solidFill>
              <a:latin typeface="Bradley Hand ITC" pitchFamily="66" charset="0"/>
            </a:endParaRPr>
          </a:p>
          <a:p>
            <a:pPr>
              <a:spcBef>
                <a:spcPts val="1000"/>
              </a:spcBef>
              <a:buClr>
                <a:srgbClr val="6CB810"/>
              </a:buClr>
              <a:buFont typeface="Wingdings 3" charset="2"/>
              <a:buChar char=""/>
            </a:pPr>
            <a:r>
              <a:rPr lang="en-US" sz="3200" b="1" dirty="0">
                <a:solidFill>
                  <a:schemeClr val="bg1"/>
                </a:solidFill>
                <a:latin typeface="Bradley Hand ITC" pitchFamily="66" charset="0"/>
              </a:rPr>
              <a:t>Le </a:t>
            </a:r>
            <a:r>
              <a:rPr lang="en-US" sz="3200" b="1" dirty="0" err="1">
                <a:solidFill>
                  <a:schemeClr val="bg1"/>
                </a:solidFill>
                <a:latin typeface="Bradley Hand ITC" pitchFamily="66" charset="0"/>
              </a:rPr>
              <a:t>stagioni</a:t>
            </a:r>
            <a:r>
              <a:rPr lang="en-US" sz="3200" b="1" dirty="0">
                <a:solidFill>
                  <a:schemeClr val="bg1"/>
                </a:solidFill>
                <a:latin typeface="Bradley Hand ITC" pitchFamily="66" charset="0"/>
              </a:rPr>
              <a:t> e </a:t>
            </a:r>
            <a:r>
              <a:rPr lang="en-US" sz="3200" b="1" dirty="0" err="1">
                <a:solidFill>
                  <a:schemeClr val="bg1"/>
                </a:solidFill>
                <a:latin typeface="Bradley Hand ITC" pitchFamily="66" charset="0"/>
              </a:rPr>
              <a:t>gli</a:t>
            </a:r>
            <a:r>
              <a:rPr lang="en-US" sz="3200" b="1" dirty="0">
                <a:solidFill>
                  <a:schemeClr val="bg1"/>
                </a:solidFill>
                <a:latin typeface="Bradley Hand ITC" pitchFamily="66" charset="0"/>
              </a:rPr>
              <a:t> </a:t>
            </a:r>
            <a:r>
              <a:rPr lang="en-US" sz="3200" b="1" dirty="0" err="1">
                <a:solidFill>
                  <a:schemeClr val="bg1"/>
                </a:solidFill>
                <a:latin typeface="Bradley Hand ITC" pitchFamily="66" charset="0"/>
              </a:rPr>
              <a:t>animali</a:t>
            </a:r>
            <a:r>
              <a:rPr lang="en-US" sz="3200" b="1" dirty="0">
                <a:solidFill>
                  <a:schemeClr val="bg1"/>
                </a:solidFill>
                <a:latin typeface="Bradley Hand ITC" pitchFamily="66" charset="0"/>
              </a:rPr>
              <a:t> </a:t>
            </a:r>
            <a:endParaRPr lang="en-US" sz="3200" b="1" dirty="0" smtClean="0">
              <a:solidFill>
                <a:schemeClr val="bg1"/>
              </a:solidFill>
              <a:latin typeface="Bradley Hand ITC" pitchFamily="66" charset="0"/>
            </a:endParaRPr>
          </a:p>
          <a:p>
            <a:pPr>
              <a:spcBef>
                <a:spcPts val="1000"/>
              </a:spcBef>
              <a:buClr>
                <a:srgbClr val="6CB810"/>
              </a:buClr>
            </a:pPr>
            <a:r>
              <a:rPr lang="en-US" sz="3200" b="1" dirty="0" err="1" smtClean="0">
                <a:solidFill>
                  <a:schemeClr val="bg1"/>
                </a:solidFill>
                <a:latin typeface="Bradley Hand ITC" pitchFamily="66" charset="0"/>
              </a:rPr>
              <a:t>che</a:t>
            </a:r>
            <a:r>
              <a:rPr lang="en-US" sz="3200" b="1" dirty="0" smtClean="0">
                <a:solidFill>
                  <a:schemeClr val="bg1"/>
                </a:solidFill>
                <a:latin typeface="Bradley Hand ITC" pitchFamily="66" charset="0"/>
              </a:rPr>
              <a:t> </a:t>
            </a:r>
            <a:r>
              <a:rPr lang="en-US" sz="3200" b="1" dirty="0" err="1">
                <a:solidFill>
                  <a:schemeClr val="bg1"/>
                </a:solidFill>
                <a:latin typeface="Bradley Hand ITC" pitchFamily="66" charset="0"/>
              </a:rPr>
              <a:t>vanno</a:t>
            </a:r>
            <a:r>
              <a:rPr lang="en-US" sz="3200" b="1" dirty="0">
                <a:solidFill>
                  <a:schemeClr val="bg1"/>
                </a:solidFill>
                <a:latin typeface="Bradley Hand ITC" pitchFamily="66" charset="0"/>
              </a:rPr>
              <a:t> in </a:t>
            </a:r>
            <a:r>
              <a:rPr lang="en-US" sz="3200" b="1" dirty="0" err="1">
                <a:solidFill>
                  <a:schemeClr val="bg1"/>
                </a:solidFill>
                <a:latin typeface="Bradley Hand ITC" pitchFamily="66" charset="0"/>
              </a:rPr>
              <a:t>letargo</a:t>
            </a:r>
            <a:endParaRPr lang="en-US" sz="3200" b="1" dirty="0">
              <a:solidFill>
                <a:schemeClr val="bg1"/>
              </a:solidFill>
              <a:latin typeface="Bradley Hand ITC" pitchFamily="66" charset="0"/>
            </a:endParaRPr>
          </a:p>
          <a:p>
            <a:pPr>
              <a:spcBef>
                <a:spcPts val="1000"/>
              </a:spcBef>
              <a:buClr>
                <a:srgbClr val="6CB810"/>
              </a:buClr>
              <a:buFont typeface="Wingdings 3" charset="2"/>
              <a:buChar char=""/>
            </a:pPr>
            <a:r>
              <a:rPr lang="en-US" sz="3200" b="1" dirty="0">
                <a:solidFill>
                  <a:schemeClr val="bg1"/>
                </a:solidFill>
                <a:latin typeface="Bradley Hand ITC" pitchFamily="66" charset="0"/>
              </a:rPr>
              <a:t>«Cosa </a:t>
            </a:r>
            <a:r>
              <a:rPr lang="en-US" sz="3200" b="1" dirty="0" err="1">
                <a:solidFill>
                  <a:schemeClr val="bg1"/>
                </a:solidFill>
                <a:latin typeface="Bradley Hand ITC" pitchFamily="66" charset="0"/>
              </a:rPr>
              <a:t>porti</a:t>
            </a:r>
            <a:r>
              <a:rPr lang="en-US" sz="3200" b="1" dirty="0">
                <a:solidFill>
                  <a:schemeClr val="bg1"/>
                </a:solidFill>
                <a:latin typeface="Bradley Hand ITC" pitchFamily="66" charset="0"/>
              </a:rPr>
              <a:t> </a:t>
            </a:r>
            <a:r>
              <a:rPr lang="en-US" sz="3200" b="1" dirty="0" err="1">
                <a:solidFill>
                  <a:schemeClr val="bg1"/>
                </a:solidFill>
                <a:latin typeface="Bradley Hand ITC" pitchFamily="66" charset="0"/>
              </a:rPr>
              <a:t>nel</a:t>
            </a:r>
            <a:r>
              <a:rPr lang="en-US" sz="3200" b="1" dirty="0">
                <a:solidFill>
                  <a:schemeClr val="bg1"/>
                </a:solidFill>
                <a:latin typeface="Bradley Hand ITC" pitchFamily="66" charset="0"/>
              </a:rPr>
              <a:t> </a:t>
            </a:r>
            <a:r>
              <a:rPr lang="en-US" sz="3200" b="1" dirty="0" err="1" smtClean="0">
                <a:solidFill>
                  <a:schemeClr val="bg1"/>
                </a:solidFill>
                <a:latin typeface="Bradley Hand ITC" pitchFamily="66" charset="0"/>
              </a:rPr>
              <a:t>cestino</a:t>
            </a:r>
            <a:r>
              <a:rPr lang="en-US" sz="3200" b="1" dirty="0" smtClean="0">
                <a:solidFill>
                  <a:schemeClr val="bg1"/>
                </a:solidFill>
                <a:latin typeface="Bradley Hand ITC" pitchFamily="66" charset="0"/>
              </a:rPr>
              <a:t>?” </a:t>
            </a:r>
            <a:r>
              <a:rPr lang="en-US" sz="3200" b="1" dirty="0" err="1">
                <a:solidFill>
                  <a:schemeClr val="bg1"/>
                </a:solidFill>
                <a:latin typeface="Bradley Hand ITC" pitchFamily="66" charset="0"/>
              </a:rPr>
              <a:t>Spunti</a:t>
            </a:r>
            <a:r>
              <a:rPr lang="en-US" sz="3200" b="1" dirty="0">
                <a:solidFill>
                  <a:schemeClr val="bg1"/>
                </a:solidFill>
                <a:latin typeface="Bradley Hand ITC" pitchFamily="66" charset="0"/>
              </a:rPr>
              <a:t> </a:t>
            </a:r>
            <a:r>
              <a:rPr lang="en-US" sz="3200" b="1" dirty="0" err="1">
                <a:solidFill>
                  <a:schemeClr val="bg1"/>
                </a:solidFill>
                <a:latin typeface="Bradley Hand ITC" pitchFamily="66" charset="0"/>
              </a:rPr>
              <a:t>sull’alimentazione</a:t>
            </a:r>
            <a:r>
              <a:rPr lang="en-US" sz="3200" b="1" dirty="0">
                <a:solidFill>
                  <a:schemeClr val="accent6">
                    <a:lumMod val="60000"/>
                    <a:lumOff val="40000"/>
                  </a:schemeClr>
                </a:solidFill>
                <a:latin typeface="Bradley Hand ITC" pitchFamily="66" charset="0"/>
              </a:rPr>
              <a:t>.</a:t>
            </a:r>
          </a:p>
        </p:txBody>
      </p:sp>
      <p:sp>
        <p:nvSpPr>
          <p:cNvPr id="4" name="CasellaDiTesto 3">
            <a:extLst>
              <a:ext uri="{FF2B5EF4-FFF2-40B4-BE49-F238E27FC236}">
                <a16:creationId xmlns="" xmlns:a16="http://schemas.microsoft.com/office/drawing/2014/main" id="{BF91CBF6-C685-9C56-82C0-6BFC0ADA6AAB}"/>
              </a:ext>
            </a:extLst>
          </p:cNvPr>
          <p:cNvSpPr txBox="1"/>
          <p:nvPr/>
        </p:nvSpPr>
        <p:spPr>
          <a:xfrm>
            <a:off x="4681086" y="142095"/>
            <a:ext cx="4614735" cy="1569660"/>
          </a:xfrm>
          <a:prstGeom prst="rect">
            <a:avLst/>
          </a:prstGeom>
          <a:noFill/>
        </p:spPr>
        <p:txBody>
          <a:bodyPr wrap="square" rtlCol="0">
            <a:spAutoFit/>
          </a:bodyPr>
          <a:lstStyle/>
          <a:p>
            <a:pPr algn="ctr"/>
            <a:r>
              <a:rPr lang="it-IT" sz="4800" b="1" dirty="0">
                <a:solidFill>
                  <a:srgbClr val="0070C0"/>
                </a:solidFill>
                <a:effectLst>
                  <a:glow rad="101600">
                    <a:srgbClr val="92D050">
                      <a:alpha val="60000"/>
                    </a:srgbClr>
                  </a:glow>
                </a:effectLst>
                <a:latin typeface="Showcard Gothic" pitchFamily="82" charset="0"/>
              </a:rPr>
              <a:t>Temi affrontati</a:t>
            </a:r>
          </a:p>
        </p:txBody>
      </p:sp>
      <p:pic>
        <p:nvPicPr>
          <p:cNvPr id="36"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25596" y="1236391"/>
            <a:ext cx="1794134" cy="2329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 name="CasellaDiTesto 36">
            <a:extLst>
              <a:ext uri="{FF2B5EF4-FFF2-40B4-BE49-F238E27FC236}">
                <a16:creationId xmlns="" xmlns:a16="http://schemas.microsoft.com/office/drawing/2014/main" id="{1983CE5B-EB43-4F5F-BC55-42B8B55B9AB9}"/>
              </a:ext>
            </a:extLst>
          </p:cNvPr>
          <p:cNvSpPr txBox="1"/>
          <p:nvPr/>
        </p:nvSpPr>
        <p:spPr>
          <a:xfrm>
            <a:off x="9415391" y="2944920"/>
            <a:ext cx="2214544" cy="1323439"/>
          </a:xfrm>
          <a:prstGeom prst="rect">
            <a:avLst/>
          </a:prstGeom>
          <a:noFill/>
        </p:spPr>
        <p:txBody>
          <a:bodyPr wrap="square" rtlCol="0">
            <a:spAutoFit/>
          </a:bodyPr>
          <a:lstStyle/>
          <a:p>
            <a:pPr algn="ctr"/>
            <a:r>
              <a:rPr lang="it-IT" sz="1600" b="1" dirty="0" smtClean="0">
                <a:solidFill>
                  <a:srgbClr val="00B0F0"/>
                </a:solidFill>
              </a:rPr>
              <a:t>SCUOLA</a:t>
            </a:r>
          </a:p>
          <a:p>
            <a:pPr algn="ctr"/>
            <a:r>
              <a:rPr lang="it-IT" sz="1600" b="1" dirty="0" smtClean="0">
                <a:solidFill>
                  <a:srgbClr val="00B0F0"/>
                </a:solidFill>
              </a:rPr>
              <a:t>DELL’INFAZIA</a:t>
            </a:r>
          </a:p>
          <a:p>
            <a:pPr algn="ctr"/>
            <a:r>
              <a:rPr lang="it-IT" sz="1600" b="1" dirty="0" smtClean="0">
                <a:solidFill>
                  <a:srgbClr val="00B0F0"/>
                </a:solidFill>
              </a:rPr>
              <a:t>PARITARIA </a:t>
            </a:r>
          </a:p>
          <a:p>
            <a:pPr algn="ctr"/>
            <a:r>
              <a:rPr lang="it-IT" sz="1600" b="1" dirty="0" smtClean="0">
                <a:solidFill>
                  <a:srgbClr val="00B0F0"/>
                </a:solidFill>
              </a:rPr>
              <a:t>MATER </a:t>
            </a:r>
            <a:r>
              <a:rPr lang="it-IT" sz="1600" b="1" dirty="0">
                <a:solidFill>
                  <a:srgbClr val="00B0F0"/>
                </a:solidFill>
              </a:rPr>
              <a:t>DEI</a:t>
            </a:r>
          </a:p>
          <a:p>
            <a:pPr algn="ctr"/>
            <a:r>
              <a:rPr lang="it-IT" sz="1600" b="1" dirty="0">
                <a:solidFill>
                  <a:srgbClr val="00B0F0"/>
                </a:solidFill>
              </a:rPr>
              <a:t>BENEVENTO</a:t>
            </a:r>
          </a:p>
        </p:txBody>
      </p:sp>
      <p:sp>
        <p:nvSpPr>
          <p:cNvPr id="38" name="CasellaDiTesto 37"/>
          <p:cNvSpPr txBox="1"/>
          <p:nvPr/>
        </p:nvSpPr>
        <p:spPr>
          <a:xfrm>
            <a:off x="935507" y="5941998"/>
            <a:ext cx="532162" cy="584775"/>
          </a:xfrm>
          <a:prstGeom prst="rect">
            <a:avLst/>
          </a:prstGeom>
          <a:noFill/>
        </p:spPr>
        <p:txBody>
          <a:bodyPr wrap="square" rtlCol="0">
            <a:spAutoFit/>
          </a:bodyPr>
          <a:lstStyle/>
          <a:p>
            <a:r>
              <a:rPr lang="it-IT" sz="3200" b="1" dirty="0">
                <a:solidFill>
                  <a:srgbClr val="0070C0"/>
                </a:solidFill>
                <a:latin typeface="Bradley Hand ITC" pitchFamily="66" charset="0"/>
              </a:rPr>
              <a:t>6</a:t>
            </a:r>
          </a:p>
        </p:txBody>
      </p:sp>
    </p:spTree>
    <p:extLst>
      <p:ext uri="{BB962C8B-B14F-4D97-AF65-F5344CB8AC3E}">
        <p14:creationId xmlns:p14="http://schemas.microsoft.com/office/powerpoint/2010/main" val="384655129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 xmlns:a16="http://schemas.microsoft.com/office/drawing/2014/main" id="{675BD1F8-00EF-A9F7-B859-B53722DFD2A3}"/>
              </a:ext>
            </a:extLst>
          </p:cNvPr>
          <p:cNvPicPr>
            <a:picLocks noChangeAspect="1"/>
          </p:cNvPicPr>
          <p:nvPr/>
        </p:nvPicPr>
        <p:blipFill>
          <a:blip r:embed="rId2"/>
          <a:stretch>
            <a:fillRect/>
          </a:stretch>
        </p:blipFill>
        <p:spPr>
          <a:xfrm>
            <a:off x="4097841" y="2205916"/>
            <a:ext cx="4919414" cy="3962861"/>
          </a:xfrm>
          <a:prstGeom prst="ellipse">
            <a:avLst/>
          </a:prstGeom>
          <a:ln>
            <a:noFill/>
          </a:ln>
          <a:effectLst>
            <a:softEdge rad="112500"/>
          </a:effectLst>
        </p:spPr>
      </p:pic>
      <p:sp>
        <p:nvSpPr>
          <p:cNvPr id="5" name="Bolla: nuvola 4">
            <a:extLst>
              <a:ext uri="{FF2B5EF4-FFF2-40B4-BE49-F238E27FC236}">
                <a16:creationId xmlns="" xmlns:a16="http://schemas.microsoft.com/office/drawing/2014/main" id="{631EB017-7857-0FF4-2BB6-263D97A0E9F2}"/>
              </a:ext>
            </a:extLst>
          </p:cNvPr>
          <p:cNvSpPr/>
          <p:nvPr/>
        </p:nvSpPr>
        <p:spPr>
          <a:xfrm>
            <a:off x="5855109" y="515571"/>
            <a:ext cx="1942097" cy="1174714"/>
          </a:xfrm>
          <a:prstGeom prst="cloudCallout">
            <a:avLst>
              <a:gd name="adj1" fmla="val -22681"/>
              <a:gd name="adj2" fmla="val 119714"/>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CasellaDiTesto 5">
            <a:extLst>
              <a:ext uri="{FF2B5EF4-FFF2-40B4-BE49-F238E27FC236}">
                <a16:creationId xmlns="" xmlns:a16="http://schemas.microsoft.com/office/drawing/2014/main" id="{1DE7454A-BD57-B509-68EA-554DD1D167E6}"/>
              </a:ext>
            </a:extLst>
          </p:cNvPr>
          <p:cNvSpPr txBox="1"/>
          <p:nvPr/>
        </p:nvSpPr>
        <p:spPr>
          <a:xfrm>
            <a:off x="6073926" y="820165"/>
            <a:ext cx="1504461" cy="461665"/>
          </a:xfrm>
          <a:prstGeom prst="rect">
            <a:avLst/>
          </a:prstGeom>
          <a:noFill/>
        </p:spPr>
        <p:txBody>
          <a:bodyPr wrap="square" rtlCol="0">
            <a:spAutoFit/>
          </a:bodyPr>
          <a:lstStyle/>
          <a:p>
            <a:r>
              <a:rPr lang="it-IT" sz="2400" b="1" dirty="0" smtClean="0">
                <a:solidFill>
                  <a:srgbClr val="FF0000"/>
                </a:solidFill>
                <a:latin typeface="Bradley Hand ITC" pitchFamily="66" charset="0"/>
              </a:rPr>
              <a:t>COLORI</a:t>
            </a:r>
            <a:r>
              <a:rPr lang="it-IT" b="1" dirty="0" smtClean="0">
                <a:solidFill>
                  <a:srgbClr val="FF0000"/>
                </a:solidFill>
              </a:rPr>
              <a:t> </a:t>
            </a:r>
            <a:endParaRPr lang="it-IT" b="1" dirty="0">
              <a:solidFill>
                <a:srgbClr val="FF0000"/>
              </a:solidFill>
            </a:endParaRPr>
          </a:p>
        </p:txBody>
      </p:sp>
      <p:sp>
        <p:nvSpPr>
          <p:cNvPr id="7" name="Bolla: nuvola 6">
            <a:extLst>
              <a:ext uri="{FF2B5EF4-FFF2-40B4-BE49-F238E27FC236}">
                <a16:creationId xmlns="" xmlns:a16="http://schemas.microsoft.com/office/drawing/2014/main" id="{541D593B-7F33-5E8B-3AC4-4E45033A88EA}"/>
              </a:ext>
            </a:extLst>
          </p:cNvPr>
          <p:cNvSpPr/>
          <p:nvPr/>
        </p:nvSpPr>
        <p:spPr>
          <a:xfrm rot="21420659">
            <a:off x="2580370" y="981739"/>
            <a:ext cx="2055092" cy="1320662"/>
          </a:xfrm>
          <a:prstGeom prst="cloudCallout">
            <a:avLst>
              <a:gd name="adj1" fmla="val 22947"/>
              <a:gd name="adj2" fmla="val 112532"/>
            </a:avLst>
          </a:prstGeom>
          <a:solidFill>
            <a:schemeClr val="tx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solidFill>
                <a:srgbClr val="92D050"/>
              </a:solidFill>
            </a:endParaRPr>
          </a:p>
        </p:txBody>
      </p:sp>
      <p:sp>
        <p:nvSpPr>
          <p:cNvPr id="8" name="CasellaDiTesto 7">
            <a:extLst>
              <a:ext uri="{FF2B5EF4-FFF2-40B4-BE49-F238E27FC236}">
                <a16:creationId xmlns="" xmlns:a16="http://schemas.microsoft.com/office/drawing/2014/main" id="{07626BC9-6A36-2831-F3EB-C879014E6F6B}"/>
              </a:ext>
            </a:extLst>
          </p:cNvPr>
          <p:cNvSpPr txBox="1"/>
          <p:nvPr/>
        </p:nvSpPr>
        <p:spPr>
          <a:xfrm>
            <a:off x="2839552" y="1281830"/>
            <a:ext cx="1624648" cy="461665"/>
          </a:xfrm>
          <a:prstGeom prst="rect">
            <a:avLst/>
          </a:prstGeom>
          <a:noFill/>
        </p:spPr>
        <p:txBody>
          <a:bodyPr wrap="square" rtlCol="0">
            <a:spAutoFit/>
          </a:bodyPr>
          <a:lstStyle/>
          <a:p>
            <a:r>
              <a:rPr lang="it-IT" sz="2400" b="1" dirty="0" smtClean="0">
                <a:solidFill>
                  <a:srgbClr val="0070C0"/>
                </a:solidFill>
                <a:latin typeface="Bradley Hand ITC" pitchFamily="66" charset="0"/>
              </a:rPr>
              <a:t>STAGIONI</a:t>
            </a:r>
            <a:r>
              <a:rPr lang="it-IT" sz="2400" b="1" dirty="0" smtClean="0"/>
              <a:t> </a:t>
            </a:r>
            <a:endParaRPr lang="it-IT" sz="2400" b="1" dirty="0"/>
          </a:p>
        </p:txBody>
      </p:sp>
      <p:sp>
        <p:nvSpPr>
          <p:cNvPr id="9" name="Bolla: nuvola 8">
            <a:extLst>
              <a:ext uri="{FF2B5EF4-FFF2-40B4-BE49-F238E27FC236}">
                <a16:creationId xmlns="" xmlns:a16="http://schemas.microsoft.com/office/drawing/2014/main" id="{BE33A04A-211A-E363-BEEB-3D4E595D77A0}"/>
              </a:ext>
            </a:extLst>
          </p:cNvPr>
          <p:cNvSpPr/>
          <p:nvPr/>
        </p:nvSpPr>
        <p:spPr>
          <a:xfrm rot="1368577">
            <a:off x="8673716" y="1437104"/>
            <a:ext cx="2094262" cy="1835384"/>
          </a:xfrm>
          <a:prstGeom prst="cloudCallout">
            <a:avLst>
              <a:gd name="adj1" fmla="val -40864"/>
              <a:gd name="adj2" fmla="val 80610"/>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CasellaDiTesto 9">
            <a:extLst>
              <a:ext uri="{FF2B5EF4-FFF2-40B4-BE49-F238E27FC236}">
                <a16:creationId xmlns="" xmlns:a16="http://schemas.microsoft.com/office/drawing/2014/main" id="{FBABFCD0-FFD7-478B-64B2-EC2A2A43C427}"/>
              </a:ext>
            </a:extLst>
          </p:cNvPr>
          <p:cNvSpPr txBox="1"/>
          <p:nvPr/>
        </p:nvSpPr>
        <p:spPr>
          <a:xfrm>
            <a:off x="8813513" y="2109357"/>
            <a:ext cx="1814667" cy="461665"/>
          </a:xfrm>
          <a:prstGeom prst="rect">
            <a:avLst/>
          </a:prstGeom>
          <a:noFill/>
        </p:spPr>
        <p:txBody>
          <a:bodyPr wrap="square" rtlCol="0">
            <a:spAutoFit/>
          </a:bodyPr>
          <a:lstStyle/>
          <a:p>
            <a:r>
              <a:rPr lang="it-IT" sz="2400" b="1" dirty="0" smtClean="0">
                <a:solidFill>
                  <a:schemeClr val="bg1"/>
                </a:solidFill>
                <a:latin typeface="Bradley Hand ITC" pitchFamily="66" charset="0"/>
              </a:rPr>
              <a:t>EMOZIONI</a:t>
            </a:r>
            <a:r>
              <a:rPr lang="it-IT" b="1" dirty="0" smtClean="0">
                <a:solidFill>
                  <a:schemeClr val="bg1"/>
                </a:solidFill>
              </a:rPr>
              <a:t> </a:t>
            </a:r>
            <a:endParaRPr lang="it-IT" b="1" dirty="0">
              <a:solidFill>
                <a:schemeClr val="bg1"/>
              </a:solidFill>
            </a:endParaRPr>
          </a:p>
        </p:txBody>
      </p:sp>
      <p:sp>
        <p:nvSpPr>
          <p:cNvPr id="11" name="Bolla: nuvola 10">
            <a:extLst>
              <a:ext uri="{FF2B5EF4-FFF2-40B4-BE49-F238E27FC236}">
                <a16:creationId xmlns="" xmlns:a16="http://schemas.microsoft.com/office/drawing/2014/main" id="{235085A2-DC36-4E4C-718D-746D7D506B47}"/>
              </a:ext>
            </a:extLst>
          </p:cNvPr>
          <p:cNvSpPr/>
          <p:nvPr/>
        </p:nvSpPr>
        <p:spPr>
          <a:xfrm rot="16200000">
            <a:off x="1811524" y="1972089"/>
            <a:ext cx="1848677" cy="2893942"/>
          </a:xfrm>
          <a:prstGeom prst="cloudCallout">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CasellaDiTesto 11">
            <a:extLst>
              <a:ext uri="{FF2B5EF4-FFF2-40B4-BE49-F238E27FC236}">
                <a16:creationId xmlns="" xmlns:a16="http://schemas.microsoft.com/office/drawing/2014/main" id="{DAC69A2D-91C9-79E2-A0A9-5802DA0D6511}"/>
              </a:ext>
            </a:extLst>
          </p:cNvPr>
          <p:cNvSpPr txBox="1"/>
          <p:nvPr/>
        </p:nvSpPr>
        <p:spPr>
          <a:xfrm>
            <a:off x="1524230" y="3188227"/>
            <a:ext cx="2809304" cy="461665"/>
          </a:xfrm>
          <a:prstGeom prst="rect">
            <a:avLst/>
          </a:prstGeom>
          <a:noFill/>
        </p:spPr>
        <p:txBody>
          <a:bodyPr wrap="square" rtlCol="0">
            <a:spAutoFit/>
          </a:bodyPr>
          <a:lstStyle/>
          <a:p>
            <a:r>
              <a:rPr lang="it-IT" sz="2400" b="1" dirty="0" smtClean="0">
                <a:solidFill>
                  <a:srgbClr val="FF0000"/>
                </a:solidFill>
                <a:latin typeface="Bradley Hand ITC" pitchFamily="66" charset="0"/>
              </a:rPr>
              <a:t>ALIMENTAZIONE </a:t>
            </a:r>
            <a:endParaRPr lang="it-IT" sz="2400" b="1" dirty="0">
              <a:solidFill>
                <a:srgbClr val="FF0000"/>
              </a:solidFill>
              <a:latin typeface="Bradley Hand ITC" pitchFamily="66" charset="0"/>
            </a:endParaRPr>
          </a:p>
        </p:txBody>
      </p:sp>
      <p:sp>
        <p:nvSpPr>
          <p:cNvPr id="13" name="Bolla: nuvola 12">
            <a:extLst>
              <a:ext uri="{FF2B5EF4-FFF2-40B4-BE49-F238E27FC236}">
                <a16:creationId xmlns="" xmlns:a16="http://schemas.microsoft.com/office/drawing/2014/main" id="{AFB9EE30-18CC-1C31-2BBC-7DD9AEFA7DA4}"/>
              </a:ext>
            </a:extLst>
          </p:cNvPr>
          <p:cNvSpPr/>
          <p:nvPr/>
        </p:nvSpPr>
        <p:spPr>
          <a:xfrm rot="5400000">
            <a:off x="8437533" y="4201220"/>
            <a:ext cx="1532648" cy="3350289"/>
          </a:xfrm>
          <a:prstGeom prst="cloudCallout">
            <a:avLst/>
          </a:prstGeom>
          <a:solidFill>
            <a:srgbClr val="FFC000"/>
          </a:solidFill>
          <a:ln>
            <a:solidFill>
              <a:srgbClr val="1A130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CasellaDiTesto 13">
            <a:extLst>
              <a:ext uri="{FF2B5EF4-FFF2-40B4-BE49-F238E27FC236}">
                <a16:creationId xmlns="" xmlns:a16="http://schemas.microsoft.com/office/drawing/2014/main" id="{C086F08F-E276-DCDB-D1CA-2FD0E439EFC6}"/>
              </a:ext>
            </a:extLst>
          </p:cNvPr>
          <p:cNvSpPr txBox="1"/>
          <p:nvPr/>
        </p:nvSpPr>
        <p:spPr>
          <a:xfrm>
            <a:off x="7797206" y="5191431"/>
            <a:ext cx="3244646" cy="1200329"/>
          </a:xfrm>
          <a:prstGeom prst="rect">
            <a:avLst/>
          </a:prstGeom>
          <a:noFill/>
        </p:spPr>
        <p:txBody>
          <a:bodyPr wrap="square" rtlCol="0">
            <a:spAutoFit/>
          </a:bodyPr>
          <a:lstStyle/>
          <a:p>
            <a:pPr algn="ctr"/>
            <a:r>
              <a:rPr lang="it-IT" b="1" dirty="0" smtClean="0"/>
              <a:t> </a:t>
            </a:r>
            <a:r>
              <a:rPr lang="it-IT" sz="2400" b="1" dirty="0" smtClean="0">
                <a:latin typeface="Bradley Hand ITC" pitchFamily="66" charset="0"/>
              </a:rPr>
              <a:t>AFFETTI </a:t>
            </a:r>
          </a:p>
          <a:p>
            <a:pPr algn="ctr"/>
            <a:r>
              <a:rPr lang="it-IT" sz="2400" b="1" dirty="0" smtClean="0">
                <a:latin typeface="Bradley Hand ITC" pitchFamily="66" charset="0"/>
              </a:rPr>
              <a:t>FAMILIARI </a:t>
            </a:r>
          </a:p>
          <a:p>
            <a:pPr algn="ctr"/>
            <a:r>
              <a:rPr lang="it-IT" sz="2400" b="1" dirty="0" smtClean="0">
                <a:latin typeface="Bradley Hand ITC" pitchFamily="66" charset="0"/>
              </a:rPr>
              <a:t>NONNI</a:t>
            </a:r>
            <a:endParaRPr lang="it-IT" sz="2400" b="1" dirty="0">
              <a:latin typeface="Bradley Hand ITC" pitchFamily="66" charset="0"/>
            </a:endParaRPr>
          </a:p>
        </p:txBody>
      </p:sp>
      <p:sp>
        <p:nvSpPr>
          <p:cNvPr id="4" name="Bolla: nuvola 3">
            <a:extLst>
              <a:ext uri="{FF2B5EF4-FFF2-40B4-BE49-F238E27FC236}">
                <a16:creationId xmlns="" xmlns:a16="http://schemas.microsoft.com/office/drawing/2014/main" id="{770A9602-F26E-982F-CC68-B661E9B6E255}"/>
              </a:ext>
            </a:extLst>
          </p:cNvPr>
          <p:cNvSpPr/>
          <p:nvPr/>
        </p:nvSpPr>
        <p:spPr>
          <a:xfrm>
            <a:off x="1038796" y="4591267"/>
            <a:ext cx="2272272" cy="1577510"/>
          </a:xfrm>
          <a:prstGeom prst="cloudCallout">
            <a:avLst>
              <a:gd name="adj1" fmla="val 117699"/>
              <a:gd name="adj2" fmla="val -23682"/>
            </a:avLst>
          </a:prstGeom>
          <a:solidFill>
            <a:srgbClr val="7030A0"/>
          </a:solidFill>
          <a:ln>
            <a:solidFill>
              <a:srgbClr val="1C041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CasellaDiTesto 14">
            <a:extLst>
              <a:ext uri="{FF2B5EF4-FFF2-40B4-BE49-F238E27FC236}">
                <a16:creationId xmlns="" xmlns:a16="http://schemas.microsoft.com/office/drawing/2014/main" id="{91C3A55E-33AB-E10D-ED1F-EC9904F96A1B}"/>
              </a:ext>
            </a:extLst>
          </p:cNvPr>
          <p:cNvSpPr txBox="1"/>
          <p:nvPr/>
        </p:nvSpPr>
        <p:spPr>
          <a:xfrm>
            <a:off x="1355265" y="4844249"/>
            <a:ext cx="1484568" cy="1200329"/>
          </a:xfrm>
          <a:prstGeom prst="rect">
            <a:avLst/>
          </a:prstGeom>
          <a:noFill/>
        </p:spPr>
        <p:txBody>
          <a:bodyPr wrap="square" rtlCol="0">
            <a:spAutoFit/>
          </a:bodyPr>
          <a:lstStyle/>
          <a:p>
            <a:pPr algn="ctr"/>
            <a:r>
              <a:rPr lang="it-IT" sz="2400" b="1" dirty="0" smtClean="0">
                <a:solidFill>
                  <a:srgbClr val="FAFCFD"/>
                </a:solidFill>
                <a:latin typeface="Bradley Hand ITC" pitchFamily="66" charset="0"/>
              </a:rPr>
              <a:t>ANIMALI DEL BOSCO</a:t>
            </a:r>
            <a:endParaRPr lang="it-IT" sz="2400" b="1" dirty="0">
              <a:solidFill>
                <a:srgbClr val="FAFCFD"/>
              </a:solidFill>
              <a:latin typeface="Bradley Hand ITC" pitchFamily="66" charset="0"/>
            </a:endParaRPr>
          </a:p>
        </p:txBody>
      </p:sp>
      <p:sp>
        <p:nvSpPr>
          <p:cNvPr id="16" name="CasellaDiTesto 15"/>
          <p:cNvSpPr txBox="1"/>
          <p:nvPr/>
        </p:nvSpPr>
        <p:spPr>
          <a:xfrm>
            <a:off x="3712400" y="5583977"/>
            <a:ext cx="532162" cy="584775"/>
          </a:xfrm>
          <a:prstGeom prst="rect">
            <a:avLst/>
          </a:prstGeom>
          <a:noFill/>
        </p:spPr>
        <p:txBody>
          <a:bodyPr wrap="square" rtlCol="0">
            <a:spAutoFit/>
          </a:bodyPr>
          <a:lstStyle/>
          <a:p>
            <a:r>
              <a:rPr lang="it-IT" sz="3200" b="1" dirty="0">
                <a:solidFill>
                  <a:srgbClr val="0070C0"/>
                </a:solidFill>
                <a:latin typeface="Bradley Hand ITC" pitchFamily="66" charset="0"/>
              </a:rPr>
              <a:t>7</a:t>
            </a:r>
          </a:p>
        </p:txBody>
      </p:sp>
    </p:spTree>
    <p:extLst>
      <p:ext uri="{BB962C8B-B14F-4D97-AF65-F5344CB8AC3E}">
        <p14:creationId xmlns:p14="http://schemas.microsoft.com/office/powerpoint/2010/main" val="10979832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 xmlns:a16="http://schemas.microsoft.com/office/drawing/2014/main" id="{675BD1F8-00EF-A9F7-B859-B53722DFD2A3}"/>
              </a:ext>
            </a:extLst>
          </p:cNvPr>
          <p:cNvPicPr>
            <a:picLocks noChangeAspect="1"/>
          </p:cNvPicPr>
          <p:nvPr/>
        </p:nvPicPr>
        <p:blipFill>
          <a:blip r:embed="rId2"/>
          <a:stretch>
            <a:fillRect/>
          </a:stretch>
        </p:blipFill>
        <p:spPr>
          <a:xfrm>
            <a:off x="4091236" y="2212258"/>
            <a:ext cx="4919414" cy="3962861"/>
          </a:xfrm>
          <a:prstGeom prst="ellipse">
            <a:avLst/>
          </a:prstGeom>
          <a:ln>
            <a:noFill/>
          </a:ln>
          <a:effectLst>
            <a:softEdge rad="112500"/>
          </a:effectLst>
        </p:spPr>
      </p:pic>
      <p:sp>
        <p:nvSpPr>
          <p:cNvPr id="5" name="Bolla: nuvola 4">
            <a:extLst>
              <a:ext uri="{FF2B5EF4-FFF2-40B4-BE49-F238E27FC236}">
                <a16:creationId xmlns="" xmlns:a16="http://schemas.microsoft.com/office/drawing/2014/main" id="{631EB017-7857-0FF4-2BB6-263D97A0E9F2}"/>
              </a:ext>
            </a:extLst>
          </p:cNvPr>
          <p:cNvSpPr/>
          <p:nvPr/>
        </p:nvSpPr>
        <p:spPr>
          <a:xfrm>
            <a:off x="5517849" y="412954"/>
            <a:ext cx="2711751" cy="1734559"/>
          </a:xfrm>
          <a:prstGeom prst="cloudCallout">
            <a:avLst>
              <a:gd name="adj1" fmla="val -4851"/>
              <a:gd name="adj2" fmla="val 94547"/>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CasellaDiTesto 5">
            <a:extLst>
              <a:ext uri="{FF2B5EF4-FFF2-40B4-BE49-F238E27FC236}">
                <a16:creationId xmlns="" xmlns:a16="http://schemas.microsoft.com/office/drawing/2014/main" id="{1DE7454A-BD57-B509-68EA-554DD1D167E6}"/>
              </a:ext>
            </a:extLst>
          </p:cNvPr>
          <p:cNvSpPr txBox="1"/>
          <p:nvPr/>
        </p:nvSpPr>
        <p:spPr>
          <a:xfrm>
            <a:off x="5925558" y="680068"/>
            <a:ext cx="1871647" cy="1200329"/>
          </a:xfrm>
          <a:prstGeom prst="rect">
            <a:avLst/>
          </a:prstGeom>
          <a:noFill/>
        </p:spPr>
        <p:txBody>
          <a:bodyPr wrap="square" rtlCol="0">
            <a:spAutoFit/>
          </a:bodyPr>
          <a:lstStyle/>
          <a:p>
            <a:pPr algn="ctr"/>
            <a:r>
              <a:rPr lang="it-IT" sz="2400" b="1" dirty="0" smtClean="0">
                <a:solidFill>
                  <a:srgbClr val="C00000"/>
                </a:solidFill>
                <a:latin typeface="Bradley Hand ITC" pitchFamily="66" charset="0"/>
              </a:rPr>
              <a:t>IL BOSCO È PIENO DI COLORI! </a:t>
            </a:r>
            <a:endParaRPr lang="it-IT" sz="2400" b="1" dirty="0">
              <a:solidFill>
                <a:srgbClr val="C00000"/>
              </a:solidFill>
              <a:latin typeface="Bradley Hand ITC" pitchFamily="66" charset="0"/>
            </a:endParaRPr>
          </a:p>
        </p:txBody>
      </p:sp>
      <p:sp>
        <p:nvSpPr>
          <p:cNvPr id="7" name="Bolla: nuvola 6">
            <a:extLst>
              <a:ext uri="{FF2B5EF4-FFF2-40B4-BE49-F238E27FC236}">
                <a16:creationId xmlns="" xmlns:a16="http://schemas.microsoft.com/office/drawing/2014/main" id="{541D593B-7F33-5E8B-3AC4-4E45033A88EA}"/>
              </a:ext>
            </a:extLst>
          </p:cNvPr>
          <p:cNvSpPr/>
          <p:nvPr/>
        </p:nvSpPr>
        <p:spPr>
          <a:xfrm rot="21420659">
            <a:off x="1767644" y="870275"/>
            <a:ext cx="2897025" cy="1689724"/>
          </a:xfrm>
          <a:prstGeom prst="cloudCallout">
            <a:avLst>
              <a:gd name="adj1" fmla="val 42745"/>
              <a:gd name="adj2" fmla="val 103031"/>
            </a:avLst>
          </a:prstGeom>
          <a:solidFill>
            <a:schemeClr val="tx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solidFill>
                <a:srgbClr val="92D050"/>
              </a:solidFill>
            </a:endParaRPr>
          </a:p>
        </p:txBody>
      </p:sp>
      <p:sp>
        <p:nvSpPr>
          <p:cNvPr id="8" name="CasellaDiTesto 7">
            <a:extLst>
              <a:ext uri="{FF2B5EF4-FFF2-40B4-BE49-F238E27FC236}">
                <a16:creationId xmlns="" xmlns:a16="http://schemas.microsoft.com/office/drawing/2014/main" id="{07626BC9-6A36-2831-F3EB-C879014E6F6B}"/>
              </a:ext>
            </a:extLst>
          </p:cNvPr>
          <p:cNvSpPr txBox="1"/>
          <p:nvPr/>
        </p:nvSpPr>
        <p:spPr>
          <a:xfrm>
            <a:off x="1984636" y="1033212"/>
            <a:ext cx="2279358" cy="1200329"/>
          </a:xfrm>
          <a:prstGeom prst="rect">
            <a:avLst/>
          </a:prstGeom>
          <a:noFill/>
        </p:spPr>
        <p:txBody>
          <a:bodyPr wrap="square" rtlCol="0">
            <a:spAutoFit/>
          </a:bodyPr>
          <a:lstStyle/>
          <a:p>
            <a:pPr algn="ctr"/>
            <a:r>
              <a:rPr lang="it-IT" sz="2400" b="1" dirty="0" smtClean="0">
                <a:solidFill>
                  <a:srgbClr val="00B050"/>
                </a:solidFill>
                <a:latin typeface="Bradley Hand ITC" pitchFamily="66" charset="0"/>
              </a:rPr>
              <a:t>CHE MERAVIGLIA  </a:t>
            </a:r>
          </a:p>
          <a:p>
            <a:pPr algn="ctr"/>
            <a:r>
              <a:rPr lang="it-IT" sz="2400" b="1" dirty="0" smtClean="0">
                <a:solidFill>
                  <a:srgbClr val="00B050"/>
                </a:solidFill>
                <a:latin typeface="Bradley Hand ITC" pitchFamily="66" charset="0"/>
              </a:rPr>
              <a:t>IL BOSCO !</a:t>
            </a:r>
            <a:endParaRPr lang="it-IT" sz="2400" b="1" dirty="0">
              <a:solidFill>
                <a:srgbClr val="00B050"/>
              </a:solidFill>
              <a:latin typeface="Bradley Hand ITC" pitchFamily="66" charset="0"/>
            </a:endParaRPr>
          </a:p>
        </p:txBody>
      </p:sp>
      <p:sp>
        <p:nvSpPr>
          <p:cNvPr id="9" name="Bolla: nuvola 8">
            <a:extLst>
              <a:ext uri="{FF2B5EF4-FFF2-40B4-BE49-F238E27FC236}">
                <a16:creationId xmlns="" xmlns:a16="http://schemas.microsoft.com/office/drawing/2014/main" id="{BE33A04A-211A-E363-BEEB-3D4E595D77A0}"/>
              </a:ext>
            </a:extLst>
          </p:cNvPr>
          <p:cNvSpPr/>
          <p:nvPr/>
        </p:nvSpPr>
        <p:spPr>
          <a:xfrm rot="1368577">
            <a:off x="8752725" y="1290637"/>
            <a:ext cx="2455395" cy="1713754"/>
          </a:xfrm>
          <a:prstGeom prst="cloudCallout">
            <a:avLst>
              <a:gd name="adj1" fmla="val -40864"/>
              <a:gd name="adj2" fmla="val 80610"/>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CasellaDiTesto 9">
            <a:extLst>
              <a:ext uri="{FF2B5EF4-FFF2-40B4-BE49-F238E27FC236}">
                <a16:creationId xmlns="" xmlns:a16="http://schemas.microsoft.com/office/drawing/2014/main" id="{FBABFCD0-FFD7-478B-64B2-EC2A2A43C427}"/>
              </a:ext>
            </a:extLst>
          </p:cNvPr>
          <p:cNvSpPr txBox="1"/>
          <p:nvPr/>
        </p:nvSpPr>
        <p:spPr>
          <a:xfrm>
            <a:off x="8801753" y="1732014"/>
            <a:ext cx="2357337" cy="830997"/>
          </a:xfrm>
          <a:prstGeom prst="rect">
            <a:avLst/>
          </a:prstGeom>
          <a:noFill/>
        </p:spPr>
        <p:txBody>
          <a:bodyPr wrap="square" rtlCol="0">
            <a:spAutoFit/>
          </a:bodyPr>
          <a:lstStyle/>
          <a:p>
            <a:pPr algn="ctr"/>
            <a:r>
              <a:rPr lang="it-IT" sz="2400" b="1" dirty="0" smtClean="0">
                <a:solidFill>
                  <a:srgbClr val="EDF0C6"/>
                </a:solidFill>
                <a:latin typeface="Bradley Hand ITC" pitchFamily="66" charset="0"/>
              </a:rPr>
              <a:t>CHE PAURA</a:t>
            </a:r>
          </a:p>
          <a:p>
            <a:pPr algn="ctr"/>
            <a:r>
              <a:rPr lang="it-IT" sz="2400" b="1" dirty="0" smtClean="0">
                <a:solidFill>
                  <a:srgbClr val="EDF0C6"/>
                </a:solidFill>
                <a:latin typeface="Bradley Hand ITC" pitchFamily="66" charset="0"/>
              </a:rPr>
              <a:t> IL LUPO... </a:t>
            </a:r>
            <a:endParaRPr lang="it-IT" sz="2400" b="1" dirty="0">
              <a:solidFill>
                <a:srgbClr val="EDF0C6"/>
              </a:solidFill>
              <a:latin typeface="Bradley Hand ITC" pitchFamily="66" charset="0"/>
            </a:endParaRPr>
          </a:p>
        </p:txBody>
      </p:sp>
      <p:sp>
        <p:nvSpPr>
          <p:cNvPr id="11" name="Bolla: nuvola 10">
            <a:extLst>
              <a:ext uri="{FF2B5EF4-FFF2-40B4-BE49-F238E27FC236}">
                <a16:creationId xmlns="" xmlns:a16="http://schemas.microsoft.com/office/drawing/2014/main" id="{235085A2-DC36-4E4C-718D-746D7D506B47}"/>
              </a:ext>
            </a:extLst>
          </p:cNvPr>
          <p:cNvSpPr/>
          <p:nvPr/>
        </p:nvSpPr>
        <p:spPr>
          <a:xfrm rot="16200000">
            <a:off x="1699072" y="2276098"/>
            <a:ext cx="1558801" cy="2685513"/>
          </a:xfrm>
          <a:prstGeom prst="cloudCallout">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CasellaDiTesto 11">
            <a:extLst>
              <a:ext uri="{FF2B5EF4-FFF2-40B4-BE49-F238E27FC236}">
                <a16:creationId xmlns="" xmlns:a16="http://schemas.microsoft.com/office/drawing/2014/main" id="{DAC69A2D-91C9-79E2-A0A9-5802DA0D6511}"/>
              </a:ext>
            </a:extLst>
          </p:cNvPr>
          <p:cNvSpPr txBox="1"/>
          <p:nvPr/>
        </p:nvSpPr>
        <p:spPr>
          <a:xfrm>
            <a:off x="1505922" y="3095691"/>
            <a:ext cx="1945101" cy="1200329"/>
          </a:xfrm>
          <a:prstGeom prst="rect">
            <a:avLst/>
          </a:prstGeom>
          <a:noFill/>
        </p:spPr>
        <p:txBody>
          <a:bodyPr wrap="square" rtlCol="0">
            <a:spAutoFit/>
          </a:bodyPr>
          <a:lstStyle/>
          <a:p>
            <a:pPr algn="ctr"/>
            <a:r>
              <a:rPr lang="it-IT" sz="2400" b="1" dirty="0" smtClean="0">
                <a:solidFill>
                  <a:srgbClr val="FF0000"/>
                </a:solidFill>
                <a:latin typeface="Bradley Hand ITC" pitchFamily="66" charset="0"/>
              </a:rPr>
              <a:t>COSA PORTI NEL CESTINO? </a:t>
            </a:r>
            <a:endParaRPr lang="it-IT" sz="2400" b="1" dirty="0">
              <a:solidFill>
                <a:srgbClr val="FF0000"/>
              </a:solidFill>
              <a:latin typeface="Bradley Hand ITC" pitchFamily="66" charset="0"/>
            </a:endParaRPr>
          </a:p>
        </p:txBody>
      </p:sp>
      <p:sp>
        <p:nvSpPr>
          <p:cNvPr id="13" name="Bolla: nuvola 12">
            <a:extLst>
              <a:ext uri="{FF2B5EF4-FFF2-40B4-BE49-F238E27FC236}">
                <a16:creationId xmlns="" xmlns:a16="http://schemas.microsoft.com/office/drawing/2014/main" id="{AFB9EE30-18CC-1C31-2BBC-7DD9AEFA7DA4}"/>
              </a:ext>
            </a:extLst>
          </p:cNvPr>
          <p:cNvSpPr/>
          <p:nvPr/>
        </p:nvSpPr>
        <p:spPr>
          <a:xfrm rot="5400000">
            <a:off x="8857266" y="4008399"/>
            <a:ext cx="1359002" cy="3244645"/>
          </a:xfrm>
          <a:prstGeom prst="cloudCallout">
            <a:avLst/>
          </a:prstGeom>
          <a:solidFill>
            <a:srgbClr val="FFC000"/>
          </a:solidFill>
          <a:ln>
            <a:solidFill>
              <a:srgbClr val="1A130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CasellaDiTesto 13">
            <a:extLst>
              <a:ext uri="{FF2B5EF4-FFF2-40B4-BE49-F238E27FC236}">
                <a16:creationId xmlns="" xmlns:a16="http://schemas.microsoft.com/office/drawing/2014/main" id="{C086F08F-E276-DCDB-D1CA-2FD0E439EFC6}"/>
              </a:ext>
            </a:extLst>
          </p:cNvPr>
          <p:cNvSpPr txBox="1"/>
          <p:nvPr/>
        </p:nvSpPr>
        <p:spPr>
          <a:xfrm>
            <a:off x="8056493" y="5109893"/>
            <a:ext cx="3244646" cy="830997"/>
          </a:xfrm>
          <a:prstGeom prst="rect">
            <a:avLst/>
          </a:prstGeom>
          <a:noFill/>
        </p:spPr>
        <p:txBody>
          <a:bodyPr wrap="square" rtlCol="0">
            <a:spAutoFit/>
          </a:bodyPr>
          <a:lstStyle/>
          <a:p>
            <a:pPr algn="ctr"/>
            <a:r>
              <a:rPr lang="it-IT" sz="2400" b="1" dirty="0" smtClean="0">
                <a:solidFill>
                  <a:srgbClr val="1A1306"/>
                </a:solidFill>
                <a:latin typeface="Bradley Hand ITC" pitchFamily="66" charset="0"/>
              </a:rPr>
              <a:t>NONNI,</a:t>
            </a:r>
          </a:p>
          <a:p>
            <a:pPr algn="ctr"/>
            <a:r>
              <a:rPr lang="it-IT" sz="2400" b="1" dirty="0" smtClean="0">
                <a:solidFill>
                  <a:srgbClr val="1A1306"/>
                </a:solidFill>
                <a:latin typeface="Bradley Hand ITC" pitchFamily="66" charset="0"/>
              </a:rPr>
              <a:t>VI VOGLIO BENE...</a:t>
            </a:r>
            <a:endParaRPr lang="it-IT" sz="2400" b="1" dirty="0">
              <a:solidFill>
                <a:srgbClr val="1A1306"/>
              </a:solidFill>
              <a:latin typeface="Bradley Hand ITC" pitchFamily="66" charset="0"/>
            </a:endParaRPr>
          </a:p>
        </p:txBody>
      </p:sp>
      <p:sp>
        <p:nvSpPr>
          <p:cNvPr id="4" name="Bolla: nuvola 3">
            <a:extLst>
              <a:ext uri="{FF2B5EF4-FFF2-40B4-BE49-F238E27FC236}">
                <a16:creationId xmlns="" xmlns:a16="http://schemas.microsoft.com/office/drawing/2014/main" id="{770A9602-F26E-982F-CC68-B661E9B6E255}"/>
              </a:ext>
            </a:extLst>
          </p:cNvPr>
          <p:cNvSpPr/>
          <p:nvPr/>
        </p:nvSpPr>
        <p:spPr>
          <a:xfrm>
            <a:off x="1434839" y="4884563"/>
            <a:ext cx="2386390" cy="1650991"/>
          </a:xfrm>
          <a:prstGeom prst="cloudCallout">
            <a:avLst>
              <a:gd name="adj1" fmla="val 117699"/>
              <a:gd name="adj2" fmla="val -23682"/>
            </a:avLst>
          </a:prstGeom>
          <a:solidFill>
            <a:srgbClr val="7030A0"/>
          </a:solidFill>
          <a:ln>
            <a:solidFill>
              <a:srgbClr val="1C041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CasellaDiTesto 14">
            <a:extLst>
              <a:ext uri="{FF2B5EF4-FFF2-40B4-BE49-F238E27FC236}">
                <a16:creationId xmlns="" xmlns:a16="http://schemas.microsoft.com/office/drawing/2014/main" id="{91C3A55E-33AB-E10D-ED1F-EC9904F96A1B}"/>
              </a:ext>
            </a:extLst>
          </p:cNvPr>
          <p:cNvSpPr txBox="1"/>
          <p:nvPr/>
        </p:nvSpPr>
        <p:spPr>
          <a:xfrm>
            <a:off x="1661656" y="5109893"/>
            <a:ext cx="1932755" cy="1200329"/>
          </a:xfrm>
          <a:prstGeom prst="rect">
            <a:avLst/>
          </a:prstGeom>
          <a:noFill/>
        </p:spPr>
        <p:txBody>
          <a:bodyPr wrap="square" rtlCol="0">
            <a:spAutoFit/>
          </a:bodyPr>
          <a:lstStyle/>
          <a:p>
            <a:pPr algn="ctr"/>
            <a:r>
              <a:rPr lang="it-IT" sz="2400" b="1" dirty="0" smtClean="0">
                <a:solidFill>
                  <a:schemeClr val="bg1"/>
                </a:solidFill>
                <a:latin typeface="Bradley Hand ITC" pitchFamily="66" charset="0"/>
              </a:rPr>
              <a:t>QUANTI AMICI NEL BOSCO!</a:t>
            </a:r>
            <a:endParaRPr lang="it-IT" sz="2400" b="1" dirty="0">
              <a:solidFill>
                <a:schemeClr val="bg1"/>
              </a:solidFill>
              <a:latin typeface="Bradley Hand ITC" pitchFamily="66" charset="0"/>
            </a:endParaRPr>
          </a:p>
        </p:txBody>
      </p:sp>
      <p:sp>
        <p:nvSpPr>
          <p:cNvPr id="16" name="CasellaDiTesto 15"/>
          <p:cNvSpPr txBox="1"/>
          <p:nvPr/>
        </p:nvSpPr>
        <p:spPr>
          <a:xfrm>
            <a:off x="4440673" y="5584569"/>
            <a:ext cx="532162" cy="584775"/>
          </a:xfrm>
          <a:prstGeom prst="rect">
            <a:avLst/>
          </a:prstGeom>
          <a:noFill/>
        </p:spPr>
        <p:txBody>
          <a:bodyPr wrap="square" rtlCol="0">
            <a:spAutoFit/>
          </a:bodyPr>
          <a:lstStyle/>
          <a:p>
            <a:r>
              <a:rPr lang="it-IT" sz="3200" b="1" dirty="0">
                <a:solidFill>
                  <a:srgbClr val="0070C0"/>
                </a:solidFill>
                <a:latin typeface="Bradley Hand ITC" pitchFamily="66" charset="0"/>
              </a:rPr>
              <a:t>8</a:t>
            </a:r>
          </a:p>
        </p:txBody>
      </p:sp>
    </p:spTree>
    <p:extLst>
      <p:ext uri="{BB962C8B-B14F-4D97-AF65-F5344CB8AC3E}">
        <p14:creationId xmlns:p14="http://schemas.microsoft.com/office/powerpoint/2010/main" val="376640178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Newsprint</Template>
  <TotalTime>395</TotalTime>
  <Words>622</Words>
  <Application>Microsoft Office PowerPoint</Application>
  <PresentationFormat>Personalizzato</PresentationFormat>
  <Paragraphs>120</Paragraphs>
  <Slides>10</Slides>
  <Notes>1</Notes>
  <HiddenSlides>0</HiddenSlides>
  <MMClips>0</MMClips>
  <ScaleCrop>false</ScaleCrop>
  <HeadingPairs>
    <vt:vector size="4" baseType="variant">
      <vt:variant>
        <vt:lpstr>Tema</vt:lpstr>
      </vt:variant>
      <vt:variant>
        <vt:i4>1</vt:i4>
      </vt:variant>
      <vt:variant>
        <vt:lpstr>Titoli diapositive</vt:lpstr>
      </vt:variant>
      <vt:variant>
        <vt:i4>10</vt:i4>
      </vt:variant>
    </vt:vector>
  </HeadingPairs>
  <TitlesOfParts>
    <vt:vector size="11" baseType="lpstr">
      <vt:lpstr>NewsPrint</vt:lpstr>
      <vt:lpstr>Presentazione standard di PowerPoint</vt:lpstr>
      <vt:lpstr>Presentazione standard di PowerPoint</vt:lpstr>
      <vt:lpstr>Presentazione standard di PowerPoint</vt:lpstr>
      <vt:lpstr>insegnamenti</vt:lpstr>
      <vt:lpstr>Obiettivi  formativi</vt:lpstr>
      <vt:lpstr>I personaggi  della storia</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Cappuccetto rosso...  Un viaggio tra le stagioni</dc:title>
  <dc:creator>CINZIA LEONE</dc:creator>
  <cp:lastModifiedBy>Chica</cp:lastModifiedBy>
  <cp:revision>57</cp:revision>
  <cp:lastPrinted>2024-08-26T16:06:13Z</cp:lastPrinted>
  <dcterms:created xsi:type="dcterms:W3CDTF">2024-07-06T09:22:08Z</dcterms:created>
  <dcterms:modified xsi:type="dcterms:W3CDTF">2024-08-26T16:07:05Z</dcterms:modified>
</cp:coreProperties>
</file>